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2"/>
  </p:notesMasterIdLst>
  <p:sldIdLst>
    <p:sldId id="387" r:id="rId2"/>
    <p:sldId id="466" r:id="rId3"/>
    <p:sldId id="498" r:id="rId4"/>
    <p:sldId id="499" r:id="rId5"/>
    <p:sldId id="380" r:id="rId6"/>
    <p:sldId id="258" r:id="rId7"/>
    <p:sldId id="577" r:id="rId8"/>
    <p:sldId id="578" r:id="rId9"/>
    <p:sldId id="579" r:id="rId10"/>
    <p:sldId id="580" r:id="rId11"/>
    <p:sldId id="581" r:id="rId12"/>
    <p:sldId id="541" r:id="rId13"/>
    <p:sldId id="545" r:id="rId14"/>
    <p:sldId id="544" r:id="rId15"/>
    <p:sldId id="389" r:id="rId16"/>
    <p:sldId id="582" r:id="rId17"/>
    <p:sldId id="495" r:id="rId18"/>
    <p:sldId id="515" r:id="rId19"/>
    <p:sldId id="517" r:id="rId20"/>
    <p:sldId id="518" r:id="rId21"/>
    <p:sldId id="516" r:id="rId22"/>
    <p:sldId id="520" r:id="rId23"/>
    <p:sldId id="519" r:id="rId24"/>
    <p:sldId id="549" r:id="rId25"/>
    <p:sldId id="546" r:id="rId26"/>
    <p:sldId id="547" r:id="rId27"/>
    <p:sldId id="548" r:id="rId28"/>
    <p:sldId id="521" r:id="rId29"/>
    <p:sldId id="522" r:id="rId30"/>
    <p:sldId id="523" r:id="rId31"/>
    <p:sldId id="583" r:id="rId32"/>
    <p:sldId id="550" r:id="rId33"/>
    <p:sldId id="552" r:id="rId34"/>
    <p:sldId id="585" r:id="rId35"/>
    <p:sldId id="524" r:id="rId36"/>
    <p:sldId id="526" r:id="rId37"/>
    <p:sldId id="527" r:id="rId38"/>
    <p:sldId id="525" r:id="rId39"/>
    <p:sldId id="584" r:id="rId40"/>
    <p:sldId id="554" r:id="rId41"/>
    <p:sldId id="556" r:id="rId42"/>
    <p:sldId id="557" r:id="rId43"/>
    <p:sldId id="587" r:id="rId44"/>
    <p:sldId id="416" r:id="rId45"/>
    <p:sldId id="528" r:id="rId46"/>
    <p:sldId id="588" r:id="rId47"/>
    <p:sldId id="586" r:id="rId48"/>
    <p:sldId id="559" r:id="rId49"/>
    <p:sldId id="529" r:id="rId50"/>
    <p:sldId id="530" r:id="rId51"/>
    <p:sldId id="531" r:id="rId52"/>
    <p:sldId id="532" r:id="rId53"/>
    <p:sldId id="533" r:id="rId54"/>
    <p:sldId id="534" r:id="rId55"/>
    <p:sldId id="535" r:id="rId56"/>
    <p:sldId id="536" r:id="rId57"/>
    <p:sldId id="589" r:id="rId58"/>
    <p:sldId id="560" r:id="rId59"/>
    <p:sldId id="561" r:id="rId60"/>
    <p:sldId id="562" r:id="rId61"/>
    <p:sldId id="564" r:id="rId62"/>
    <p:sldId id="565" r:id="rId63"/>
    <p:sldId id="566" r:id="rId64"/>
    <p:sldId id="590" r:id="rId65"/>
    <p:sldId id="537" r:id="rId66"/>
    <p:sldId id="538" r:id="rId67"/>
    <p:sldId id="539" r:id="rId68"/>
    <p:sldId id="591" r:id="rId69"/>
    <p:sldId id="567" r:id="rId70"/>
    <p:sldId id="568" r:id="rId71"/>
    <p:sldId id="592" r:id="rId72"/>
    <p:sldId id="576" r:id="rId73"/>
    <p:sldId id="569" r:id="rId74"/>
    <p:sldId id="570" r:id="rId75"/>
    <p:sldId id="571" r:id="rId76"/>
    <p:sldId id="572" r:id="rId77"/>
    <p:sldId id="573" r:id="rId78"/>
    <p:sldId id="574" r:id="rId79"/>
    <p:sldId id="575" r:id="rId80"/>
    <p:sldId id="543" r:id="rId81"/>
  </p:sldIdLst>
  <p:sldSz cx="12061825" cy="6858000"/>
  <p:notesSz cx="6858000" cy="9144000"/>
  <p:embeddedFontLst>
    <p:embeddedFont>
      <p:font typeface="Bahnschrift Light SemiCondensed" panose="020B0502040204020203" pitchFamily="34" charset="0"/>
      <p:regular r:id="rId83"/>
    </p:embeddedFont>
    <p:embeddedFont>
      <p:font typeface="Arial Rounded MT Bold" panose="020F0704030504030204" pitchFamily="34" charset="0"/>
      <p:regular r:id="rId84"/>
    </p:embeddedFont>
    <p:embeddedFont>
      <p:font typeface="Castellar" panose="020A0402060406010301" pitchFamily="18" charset="0"/>
      <p:regular r:id="rId85"/>
    </p:embeddedFont>
    <p:embeddedFont>
      <p:font typeface="Book Antiqua" panose="02040602050305030304" pitchFamily="18" charset="0"/>
      <p:regular r:id="rId86"/>
      <p:bold r:id="rId87"/>
      <p:italic r:id="rId88"/>
      <p:boldItalic r:id="rId89"/>
    </p:embeddedFont>
    <p:embeddedFont>
      <p:font typeface="Arial Black" panose="020B0A04020102020204" pitchFamily="34" charset="0"/>
      <p:bold r:id="rId90"/>
    </p:embeddedFont>
    <p:embeddedFont>
      <p:font typeface="Arial Unicode MS" panose="020B0604020202020204" pitchFamily="34" charset="-128"/>
      <p:regular r:id="rId91"/>
    </p:embeddedFont>
    <p:embeddedFont>
      <p:font typeface="Calibri" panose="020F0502020204030204" pitchFamily="34" charset="0"/>
      <p:regular r:id="rId92"/>
      <p:bold r:id="rId93"/>
      <p:italic r:id="rId94"/>
      <p:boldItalic r:id="rId95"/>
    </p:embeddedFont>
    <p:embeddedFont>
      <p:font typeface="Times New Roman Bold Italic" panose="02020703060505090304" pitchFamily="18" charset="0"/>
      <p:boldItalic r:id="rId96"/>
    </p:embeddedFont>
    <p:embeddedFont>
      <p:font typeface="Arial Narrow" panose="020B0606020202030204" pitchFamily="34" charset="0"/>
      <p:regular r:id="rId97"/>
      <p:bold r:id="rId98"/>
      <p:italic r:id="rId99"/>
      <p:boldItalic r:id="rId100"/>
    </p:embeddedFont>
    <p:embeddedFont>
      <p:font typeface="Algerian" panose="04020705040A02060702" pitchFamily="82" charset="0"/>
      <p:regular r:id="rId10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4" algn="l" rtl="0" fontAlgn="base">
      <a:spcBef>
        <a:spcPct val="0"/>
      </a:spcBef>
      <a:spcAft>
        <a:spcPct val="0"/>
      </a:spcAft>
      <a:defRPr kern="1200">
        <a:solidFill>
          <a:schemeClr val="tx1"/>
        </a:solidFill>
        <a:latin typeface="Arial" charset="0"/>
        <a:ea typeface="+mn-ea"/>
        <a:cs typeface="Arial" charset="0"/>
      </a:defRPr>
    </a:lvl2pPr>
    <a:lvl3pPr marL="914306" algn="l" rtl="0" fontAlgn="base">
      <a:spcBef>
        <a:spcPct val="0"/>
      </a:spcBef>
      <a:spcAft>
        <a:spcPct val="0"/>
      </a:spcAft>
      <a:defRPr kern="1200">
        <a:solidFill>
          <a:schemeClr val="tx1"/>
        </a:solidFill>
        <a:latin typeface="Arial" charset="0"/>
        <a:ea typeface="+mn-ea"/>
        <a:cs typeface="Arial" charset="0"/>
      </a:defRPr>
    </a:lvl3pPr>
    <a:lvl4pPr marL="1371460" algn="l" rtl="0" fontAlgn="base">
      <a:spcBef>
        <a:spcPct val="0"/>
      </a:spcBef>
      <a:spcAft>
        <a:spcPct val="0"/>
      </a:spcAft>
      <a:defRPr kern="1200">
        <a:solidFill>
          <a:schemeClr val="tx1"/>
        </a:solidFill>
        <a:latin typeface="Arial" charset="0"/>
        <a:ea typeface="+mn-ea"/>
        <a:cs typeface="Arial" charset="0"/>
      </a:defRPr>
    </a:lvl4pPr>
    <a:lvl5pPr marL="1828614" algn="l" rtl="0" fontAlgn="base">
      <a:spcBef>
        <a:spcPct val="0"/>
      </a:spcBef>
      <a:spcAft>
        <a:spcPct val="0"/>
      </a:spcAft>
      <a:defRPr kern="1200">
        <a:solidFill>
          <a:schemeClr val="tx1"/>
        </a:solidFill>
        <a:latin typeface="Arial" charset="0"/>
        <a:ea typeface="+mn-ea"/>
        <a:cs typeface="Arial" charset="0"/>
      </a:defRPr>
    </a:lvl5pPr>
    <a:lvl6pPr marL="2285767" algn="l" defTabSz="914306" rtl="0" eaLnBrk="1" latinLnBrk="0" hangingPunct="1">
      <a:defRPr kern="1200">
        <a:solidFill>
          <a:schemeClr val="tx1"/>
        </a:solidFill>
        <a:latin typeface="Arial" charset="0"/>
        <a:ea typeface="+mn-ea"/>
        <a:cs typeface="Arial" charset="0"/>
      </a:defRPr>
    </a:lvl6pPr>
    <a:lvl7pPr marL="2742920" algn="l" defTabSz="914306" rtl="0" eaLnBrk="1" latinLnBrk="0" hangingPunct="1">
      <a:defRPr kern="1200">
        <a:solidFill>
          <a:schemeClr val="tx1"/>
        </a:solidFill>
        <a:latin typeface="Arial" charset="0"/>
        <a:ea typeface="+mn-ea"/>
        <a:cs typeface="Arial" charset="0"/>
      </a:defRPr>
    </a:lvl7pPr>
    <a:lvl8pPr marL="3200073" algn="l" defTabSz="914306" rtl="0" eaLnBrk="1" latinLnBrk="0" hangingPunct="1">
      <a:defRPr kern="1200">
        <a:solidFill>
          <a:schemeClr val="tx1"/>
        </a:solidFill>
        <a:latin typeface="Arial" charset="0"/>
        <a:ea typeface="+mn-ea"/>
        <a:cs typeface="Arial" charset="0"/>
      </a:defRPr>
    </a:lvl8pPr>
    <a:lvl9pPr marL="3657227" algn="l" defTabSz="91430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7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00D"/>
    <a:srgbClr val="0000AC"/>
    <a:srgbClr val="EE4916"/>
    <a:srgbClr val="00863D"/>
    <a:srgbClr val="FFFFFF"/>
    <a:srgbClr val="CC6600"/>
    <a:srgbClr val="996600"/>
    <a:srgbClr val="0000FF"/>
    <a:srgbClr val="050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74" d="100"/>
          <a:sy n="74" d="100"/>
        </p:scale>
        <p:origin x="582" y="72"/>
      </p:cViewPr>
      <p:guideLst>
        <p:guide orient="horz" pos="2160"/>
        <p:guide pos="3799"/>
      </p:guideLst>
    </p:cSldViewPr>
  </p:slideViewPr>
  <p:notesTextViewPr>
    <p:cViewPr>
      <p:scale>
        <a:sx n="100" d="100"/>
        <a:sy n="100" d="100"/>
      </p:scale>
      <p:origin x="0" y="0"/>
    </p:cViewPr>
  </p:notesTextViewPr>
  <p:notesViewPr>
    <p:cSldViewPr>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8.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5.fntdata"/><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347DF-9942-4442-ADA2-B9C66AD04A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47585F-F757-4F07-95B1-A50C6B5BC7F3}">
      <dgm:prSet phldrT="[Text]"/>
      <dgm:spPr>
        <a:solidFill>
          <a:schemeClr val="accent1">
            <a:lumMod val="75000"/>
          </a:schemeClr>
        </a:solidFill>
      </dgm:spPr>
      <dgm:t>
        <a:bodyPr/>
        <a:lstStyle/>
        <a:p>
          <a:r>
            <a:rPr lang="en-US" sz="2600" b="1" i="0" dirty="0" smtClean="0"/>
            <a:t>“Aggregate Turnover” means the aggregate value of :</a:t>
          </a:r>
          <a:endParaRPr lang="en-US" sz="2600" b="1" i="0" dirty="0"/>
        </a:p>
      </dgm:t>
    </dgm:pt>
    <dgm:pt modelId="{E7D6F57E-C6FB-441A-AFAE-6554AEE00852}" type="parTrans" cxnId="{7FEF7736-9712-42AC-9108-CFC8CBEC8CC2}">
      <dgm:prSet/>
      <dgm:spPr/>
      <dgm:t>
        <a:bodyPr/>
        <a:lstStyle/>
        <a:p>
          <a:endParaRPr lang="en-US"/>
        </a:p>
      </dgm:t>
    </dgm:pt>
    <dgm:pt modelId="{F39D2363-4F9A-47CB-9D3B-88ADE0451839}" type="sibTrans" cxnId="{7FEF7736-9712-42AC-9108-CFC8CBEC8CC2}">
      <dgm:prSet/>
      <dgm:spPr/>
      <dgm:t>
        <a:bodyPr/>
        <a:lstStyle/>
        <a:p>
          <a:endParaRPr lang="en-US"/>
        </a:p>
      </dgm:t>
    </dgm:pt>
    <dgm:pt modelId="{99DCD2B8-45BE-4CDA-95A1-9480A7750BDB}">
      <dgm:prSet phldrT="[Text]" custT="1"/>
      <dgm:spPr>
        <a:noFill/>
      </dgm:spPr>
      <dgm:t>
        <a:bodyPr/>
        <a:lstStyle/>
        <a:p>
          <a:r>
            <a:rPr lang="en-US" sz="2800" b="1" dirty="0" smtClean="0">
              <a:solidFill>
                <a:schemeClr val="accent1">
                  <a:lumMod val="50000"/>
                </a:schemeClr>
              </a:solidFill>
            </a:rPr>
            <a:t>All taxable supplies </a:t>
          </a:r>
          <a:r>
            <a:rPr lang="en-US" sz="2800" b="1" i="1" dirty="0" smtClean="0">
              <a:solidFill>
                <a:srgbClr val="F7500D"/>
              </a:solidFill>
            </a:rPr>
            <a:t>(excluding the value of inward supplies on which tax is payable by a person on RCM</a:t>
          </a:r>
          <a:r>
            <a:rPr lang="en-US" sz="2800" b="1" dirty="0" smtClean="0">
              <a:solidFill>
                <a:srgbClr val="F7500D"/>
              </a:solidFill>
            </a:rPr>
            <a:t>)</a:t>
          </a:r>
          <a:r>
            <a:rPr lang="en-US" sz="2800" b="1" dirty="0" smtClean="0">
              <a:solidFill>
                <a:schemeClr val="accent1">
                  <a:lumMod val="50000"/>
                </a:schemeClr>
              </a:solidFill>
            </a:rPr>
            <a:t>;</a:t>
          </a:r>
          <a:endParaRPr lang="en-US" sz="2800" b="1" dirty="0">
            <a:solidFill>
              <a:schemeClr val="accent1">
                <a:lumMod val="50000"/>
              </a:schemeClr>
            </a:solidFill>
          </a:endParaRPr>
        </a:p>
      </dgm:t>
    </dgm:pt>
    <dgm:pt modelId="{7C253A60-F89D-4810-B781-C68D30EEA113}" type="parTrans" cxnId="{5244D0EF-2429-428A-B07F-FA7598F06B35}">
      <dgm:prSet/>
      <dgm:spPr/>
      <dgm:t>
        <a:bodyPr/>
        <a:lstStyle/>
        <a:p>
          <a:endParaRPr lang="en-US"/>
        </a:p>
      </dgm:t>
    </dgm:pt>
    <dgm:pt modelId="{15B6F116-1FD9-45FB-80AE-C71F6BDA9D19}" type="sibTrans" cxnId="{5244D0EF-2429-428A-B07F-FA7598F06B35}">
      <dgm:prSet/>
      <dgm:spPr/>
      <dgm:t>
        <a:bodyPr/>
        <a:lstStyle/>
        <a:p>
          <a:endParaRPr lang="en-US"/>
        </a:p>
      </dgm:t>
    </dgm:pt>
    <dgm:pt modelId="{4CFF88DF-CB2D-4DAF-98AA-0A9D981FC869}">
      <dgm:prSet phldrT="[Text]" custT="1"/>
      <dgm:spPr>
        <a:noFill/>
      </dgm:spPr>
      <dgm:t>
        <a:bodyPr/>
        <a:lstStyle/>
        <a:p>
          <a:r>
            <a:rPr lang="en-US" sz="2800" b="1" dirty="0" smtClean="0">
              <a:solidFill>
                <a:schemeClr val="accent1">
                  <a:lumMod val="50000"/>
                </a:schemeClr>
              </a:solidFill>
            </a:rPr>
            <a:t>Exempt supplies;</a:t>
          </a:r>
          <a:endParaRPr lang="en-US" sz="2800" b="1" dirty="0">
            <a:solidFill>
              <a:schemeClr val="accent1">
                <a:lumMod val="50000"/>
              </a:schemeClr>
            </a:solidFill>
          </a:endParaRPr>
        </a:p>
      </dgm:t>
    </dgm:pt>
    <dgm:pt modelId="{AE4C3436-F93B-4C57-8FD9-5CD8198B75AD}" type="parTrans" cxnId="{A2C2EF85-DEC2-468D-BE37-944AC1A59979}">
      <dgm:prSet/>
      <dgm:spPr/>
      <dgm:t>
        <a:bodyPr/>
        <a:lstStyle/>
        <a:p>
          <a:endParaRPr lang="en-US"/>
        </a:p>
      </dgm:t>
    </dgm:pt>
    <dgm:pt modelId="{BB0A2BE2-E95B-4B2C-B8EB-9213838C42B1}" type="sibTrans" cxnId="{A2C2EF85-DEC2-468D-BE37-944AC1A59979}">
      <dgm:prSet/>
      <dgm:spPr/>
      <dgm:t>
        <a:bodyPr/>
        <a:lstStyle/>
        <a:p>
          <a:endParaRPr lang="en-US"/>
        </a:p>
      </dgm:t>
    </dgm:pt>
    <dgm:pt modelId="{2A1C1535-E81A-4CF8-B81D-2C481BD7F422}">
      <dgm:prSet phldrT="[Text]" custT="1"/>
      <dgm:spPr>
        <a:noFill/>
      </dgm:spPr>
      <dgm:t>
        <a:bodyPr/>
        <a:lstStyle/>
        <a:p>
          <a:r>
            <a:rPr lang="en-US" sz="2800" b="1" dirty="0" smtClean="0">
              <a:solidFill>
                <a:schemeClr val="accent1">
                  <a:lumMod val="50000"/>
                </a:schemeClr>
              </a:solidFill>
            </a:rPr>
            <a:t>Exports of goods or services or both; and </a:t>
          </a:r>
          <a:endParaRPr lang="en-US" sz="2800" b="1" dirty="0">
            <a:solidFill>
              <a:schemeClr val="accent1">
                <a:lumMod val="50000"/>
              </a:schemeClr>
            </a:solidFill>
          </a:endParaRPr>
        </a:p>
      </dgm:t>
    </dgm:pt>
    <dgm:pt modelId="{D06E5478-B284-466C-8F57-1DFB4EC16AF3}" type="parTrans" cxnId="{D0EA7648-E85C-421E-92FD-47038EA6B9C7}">
      <dgm:prSet/>
      <dgm:spPr/>
      <dgm:t>
        <a:bodyPr/>
        <a:lstStyle/>
        <a:p>
          <a:endParaRPr lang="en-US"/>
        </a:p>
      </dgm:t>
    </dgm:pt>
    <dgm:pt modelId="{53AD915C-0CE9-4CBF-9620-89F76300E7E3}" type="sibTrans" cxnId="{D0EA7648-E85C-421E-92FD-47038EA6B9C7}">
      <dgm:prSet/>
      <dgm:spPr/>
      <dgm:t>
        <a:bodyPr/>
        <a:lstStyle/>
        <a:p>
          <a:endParaRPr lang="en-US"/>
        </a:p>
      </dgm:t>
    </dgm:pt>
    <dgm:pt modelId="{ECCBA10A-D7F6-41F8-97C4-2C6691E18A98}">
      <dgm:prSet phldrT="[Text]" custT="1"/>
      <dgm:spPr>
        <a:noFill/>
      </dgm:spPr>
      <dgm:t>
        <a:bodyPr/>
        <a:lstStyle/>
        <a:p>
          <a:r>
            <a:rPr lang="en-US" sz="2800" b="1" dirty="0" smtClean="0">
              <a:solidFill>
                <a:schemeClr val="accent1">
                  <a:lumMod val="50000"/>
                </a:schemeClr>
              </a:solidFill>
            </a:rPr>
            <a:t>Inter-State supplies of goods or services or both;</a:t>
          </a:r>
          <a:endParaRPr lang="en-US" sz="2800" b="1" dirty="0">
            <a:solidFill>
              <a:schemeClr val="accent1">
                <a:lumMod val="50000"/>
              </a:schemeClr>
            </a:solidFill>
          </a:endParaRPr>
        </a:p>
      </dgm:t>
    </dgm:pt>
    <dgm:pt modelId="{0731FD02-03EA-4740-B78D-34BAC560B9DC}" type="parTrans" cxnId="{57FAFC1F-88AB-45AC-AA92-0BEED4F23DC9}">
      <dgm:prSet/>
      <dgm:spPr/>
      <dgm:t>
        <a:bodyPr/>
        <a:lstStyle/>
        <a:p>
          <a:endParaRPr lang="en-US"/>
        </a:p>
      </dgm:t>
    </dgm:pt>
    <dgm:pt modelId="{703E8BFB-157B-4475-9020-D7BE3F7EF3F3}" type="sibTrans" cxnId="{57FAFC1F-88AB-45AC-AA92-0BEED4F23DC9}">
      <dgm:prSet/>
      <dgm:spPr/>
      <dgm:t>
        <a:bodyPr/>
        <a:lstStyle/>
        <a:p>
          <a:endParaRPr lang="en-US"/>
        </a:p>
      </dgm:t>
    </dgm:pt>
    <dgm:pt modelId="{C2813FFF-8F79-40BE-B181-A3A418593742}">
      <dgm:prSet phldrT="[Text]"/>
      <dgm:spPr>
        <a:solidFill>
          <a:schemeClr val="accent1">
            <a:lumMod val="75000"/>
          </a:schemeClr>
        </a:solidFill>
      </dgm:spPr>
      <dgm:t>
        <a:bodyPr/>
        <a:lstStyle/>
        <a:p>
          <a:r>
            <a:rPr lang="en-US" b="1" dirty="0" smtClean="0"/>
            <a:t>but excludes Central Tax, State tax, Union territory tax, integrated tax and </a:t>
          </a:r>
          <a:r>
            <a:rPr lang="en-US" b="1" dirty="0" err="1" smtClean="0"/>
            <a:t>cess</a:t>
          </a:r>
          <a:r>
            <a:rPr lang="en-US" b="1" dirty="0" smtClean="0"/>
            <a:t>. </a:t>
          </a:r>
          <a:endParaRPr lang="en-US" b="1" dirty="0"/>
        </a:p>
      </dgm:t>
    </dgm:pt>
    <dgm:pt modelId="{42B58B35-263B-45EA-9247-0611EDC3B711}" type="parTrans" cxnId="{37D6C4C9-14B5-4796-85AB-8CF0485B8CEC}">
      <dgm:prSet/>
      <dgm:spPr/>
      <dgm:t>
        <a:bodyPr/>
        <a:lstStyle/>
        <a:p>
          <a:endParaRPr lang="en-US"/>
        </a:p>
      </dgm:t>
    </dgm:pt>
    <dgm:pt modelId="{0C470786-3452-4056-8FCE-CDDA665230C8}" type="sibTrans" cxnId="{37D6C4C9-14B5-4796-85AB-8CF0485B8CEC}">
      <dgm:prSet/>
      <dgm:spPr/>
      <dgm:t>
        <a:bodyPr/>
        <a:lstStyle/>
        <a:p>
          <a:endParaRPr lang="en-US"/>
        </a:p>
      </dgm:t>
    </dgm:pt>
    <dgm:pt modelId="{10FBE06F-962D-4BF0-ABC1-151F7B210451}" type="pres">
      <dgm:prSet presAssocID="{A9E347DF-9942-4442-ADA2-B9C66AD04AC7}" presName="linear" presStyleCnt="0">
        <dgm:presLayoutVars>
          <dgm:animLvl val="lvl"/>
          <dgm:resizeHandles val="exact"/>
        </dgm:presLayoutVars>
      </dgm:prSet>
      <dgm:spPr/>
      <dgm:t>
        <a:bodyPr/>
        <a:lstStyle/>
        <a:p>
          <a:endParaRPr lang="en-US"/>
        </a:p>
      </dgm:t>
    </dgm:pt>
    <dgm:pt modelId="{8F9C64FA-86C0-4668-A87E-60CAF2D0782D}" type="pres">
      <dgm:prSet presAssocID="{F947585F-F757-4F07-95B1-A50C6B5BC7F3}" presName="parentText" presStyleLbl="node1" presStyleIdx="0" presStyleCnt="2" custLinFactNeighborY="-2112">
        <dgm:presLayoutVars>
          <dgm:chMax val="0"/>
          <dgm:bulletEnabled val="1"/>
        </dgm:presLayoutVars>
      </dgm:prSet>
      <dgm:spPr/>
      <dgm:t>
        <a:bodyPr/>
        <a:lstStyle/>
        <a:p>
          <a:endParaRPr lang="en-US"/>
        </a:p>
      </dgm:t>
    </dgm:pt>
    <dgm:pt modelId="{502EE296-CF63-46F0-85A7-DEA8A5A6421A}" type="pres">
      <dgm:prSet presAssocID="{F947585F-F757-4F07-95B1-A50C6B5BC7F3}" presName="childText" presStyleLbl="revTx" presStyleIdx="0" presStyleCnt="1">
        <dgm:presLayoutVars>
          <dgm:bulletEnabled val="1"/>
        </dgm:presLayoutVars>
      </dgm:prSet>
      <dgm:spPr/>
      <dgm:t>
        <a:bodyPr/>
        <a:lstStyle/>
        <a:p>
          <a:endParaRPr lang="en-US"/>
        </a:p>
      </dgm:t>
    </dgm:pt>
    <dgm:pt modelId="{F91D71CB-46C3-4C88-9A79-789FD772A90A}" type="pres">
      <dgm:prSet presAssocID="{C2813FFF-8F79-40BE-B181-A3A418593742}" presName="parentText" presStyleLbl="node1" presStyleIdx="1" presStyleCnt="2">
        <dgm:presLayoutVars>
          <dgm:chMax val="0"/>
          <dgm:bulletEnabled val="1"/>
        </dgm:presLayoutVars>
      </dgm:prSet>
      <dgm:spPr/>
      <dgm:t>
        <a:bodyPr/>
        <a:lstStyle/>
        <a:p>
          <a:endParaRPr lang="en-US"/>
        </a:p>
      </dgm:t>
    </dgm:pt>
  </dgm:ptLst>
  <dgm:cxnLst>
    <dgm:cxn modelId="{57FAFC1F-88AB-45AC-AA92-0BEED4F23DC9}" srcId="{F947585F-F757-4F07-95B1-A50C6B5BC7F3}" destId="{ECCBA10A-D7F6-41F8-97C4-2C6691E18A98}" srcOrd="3" destOrd="0" parTransId="{0731FD02-03EA-4740-B78D-34BAC560B9DC}" sibTransId="{703E8BFB-157B-4475-9020-D7BE3F7EF3F3}"/>
    <dgm:cxn modelId="{0FBBE6B6-C09B-431E-A884-68AA70872FE2}" type="presOf" srcId="{ECCBA10A-D7F6-41F8-97C4-2C6691E18A98}" destId="{502EE296-CF63-46F0-85A7-DEA8A5A6421A}" srcOrd="0" destOrd="3" presId="urn:microsoft.com/office/officeart/2005/8/layout/vList2"/>
    <dgm:cxn modelId="{37D6C4C9-14B5-4796-85AB-8CF0485B8CEC}" srcId="{A9E347DF-9942-4442-ADA2-B9C66AD04AC7}" destId="{C2813FFF-8F79-40BE-B181-A3A418593742}" srcOrd="1" destOrd="0" parTransId="{42B58B35-263B-45EA-9247-0611EDC3B711}" sibTransId="{0C470786-3452-4056-8FCE-CDDA665230C8}"/>
    <dgm:cxn modelId="{D0EA7648-E85C-421E-92FD-47038EA6B9C7}" srcId="{F947585F-F757-4F07-95B1-A50C6B5BC7F3}" destId="{2A1C1535-E81A-4CF8-B81D-2C481BD7F422}" srcOrd="2" destOrd="0" parTransId="{D06E5478-B284-466C-8F57-1DFB4EC16AF3}" sibTransId="{53AD915C-0CE9-4CBF-9620-89F76300E7E3}"/>
    <dgm:cxn modelId="{7FEF7736-9712-42AC-9108-CFC8CBEC8CC2}" srcId="{A9E347DF-9942-4442-ADA2-B9C66AD04AC7}" destId="{F947585F-F757-4F07-95B1-A50C6B5BC7F3}" srcOrd="0" destOrd="0" parTransId="{E7D6F57E-C6FB-441A-AFAE-6554AEE00852}" sibTransId="{F39D2363-4F9A-47CB-9D3B-88ADE0451839}"/>
    <dgm:cxn modelId="{3C624011-B34A-45AD-94F6-DAEEA589AA76}" type="presOf" srcId="{4CFF88DF-CB2D-4DAF-98AA-0A9D981FC869}" destId="{502EE296-CF63-46F0-85A7-DEA8A5A6421A}" srcOrd="0" destOrd="1" presId="urn:microsoft.com/office/officeart/2005/8/layout/vList2"/>
    <dgm:cxn modelId="{305046B3-21EC-40FC-B379-91A185E53752}" type="presOf" srcId="{F947585F-F757-4F07-95B1-A50C6B5BC7F3}" destId="{8F9C64FA-86C0-4668-A87E-60CAF2D0782D}" srcOrd="0" destOrd="0" presId="urn:microsoft.com/office/officeart/2005/8/layout/vList2"/>
    <dgm:cxn modelId="{842AE4F5-B496-4401-9A8F-E0FC7FB88DEA}" type="presOf" srcId="{2A1C1535-E81A-4CF8-B81D-2C481BD7F422}" destId="{502EE296-CF63-46F0-85A7-DEA8A5A6421A}" srcOrd="0" destOrd="2" presId="urn:microsoft.com/office/officeart/2005/8/layout/vList2"/>
    <dgm:cxn modelId="{6A5EEC96-7911-494B-AD58-0661E0821892}" type="presOf" srcId="{A9E347DF-9942-4442-ADA2-B9C66AD04AC7}" destId="{10FBE06F-962D-4BF0-ABC1-151F7B210451}" srcOrd="0" destOrd="0" presId="urn:microsoft.com/office/officeart/2005/8/layout/vList2"/>
    <dgm:cxn modelId="{D5363B03-BA0E-4A14-A532-A5A5CE30E960}" type="presOf" srcId="{C2813FFF-8F79-40BE-B181-A3A418593742}" destId="{F91D71CB-46C3-4C88-9A79-789FD772A90A}" srcOrd="0" destOrd="0" presId="urn:microsoft.com/office/officeart/2005/8/layout/vList2"/>
    <dgm:cxn modelId="{A2C2EF85-DEC2-468D-BE37-944AC1A59979}" srcId="{F947585F-F757-4F07-95B1-A50C6B5BC7F3}" destId="{4CFF88DF-CB2D-4DAF-98AA-0A9D981FC869}" srcOrd="1" destOrd="0" parTransId="{AE4C3436-F93B-4C57-8FD9-5CD8198B75AD}" sibTransId="{BB0A2BE2-E95B-4B2C-B8EB-9213838C42B1}"/>
    <dgm:cxn modelId="{47A5A6EB-178F-4FCB-8010-28A3279695FD}" type="presOf" srcId="{99DCD2B8-45BE-4CDA-95A1-9480A7750BDB}" destId="{502EE296-CF63-46F0-85A7-DEA8A5A6421A}" srcOrd="0" destOrd="0" presId="urn:microsoft.com/office/officeart/2005/8/layout/vList2"/>
    <dgm:cxn modelId="{5244D0EF-2429-428A-B07F-FA7598F06B35}" srcId="{F947585F-F757-4F07-95B1-A50C6B5BC7F3}" destId="{99DCD2B8-45BE-4CDA-95A1-9480A7750BDB}" srcOrd="0" destOrd="0" parTransId="{7C253A60-F89D-4810-B781-C68D30EEA113}" sibTransId="{15B6F116-1FD9-45FB-80AE-C71F6BDA9D19}"/>
    <dgm:cxn modelId="{5A0A58C5-FEF1-437F-A0D1-58C792238619}" type="presParOf" srcId="{10FBE06F-962D-4BF0-ABC1-151F7B210451}" destId="{8F9C64FA-86C0-4668-A87E-60CAF2D0782D}" srcOrd="0" destOrd="0" presId="urn:microsoft.com/office/officeart/2005/8/layout/vList2"/>
    <dgm:cxn modelId="{CFBD8FD8-F90D-47C2-8519-336EA7B87DDC}" type="presParOf" srcId="{10FBE06F-962D-4BF0-ABC1-151F7B210451}" destId="{502EE296-CF63-46F0-85A7-DEA8A5A6421A}" srcOrd="1" destOrd="0" presId="urn:microsoft.com/office/officeart/2005/8/layout/vList2"/>
    <dgm:cxn modelId="{D6231A28-F0C5-453B-AFC8-C67C89F40A7A}" type="presParOf" srcId="{10FBE06F-962D-4BF0-ABC1-151F7B210451}" destId="{F91D71CB-46C3-4C88-9A79-789FD772A9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347DF-9942-4442-ADA2-B9C66AD04A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47585F-F757-4F07-95B1-A50C6B5BC7F3}">
      <dgm:prSet phldrT="[Text]"/>
      <dgm:spPr>
        <a:solidFill>
          <a:srgbClr val="0000AC"/>
        </a:solidFill>
      </dgm:spPr>
      <dgm:t>
        <a:bodyPr/>
        <a:lstStyle/>
        <a:p>
          <a:pPr algn="l"/>
          <a:r>
            <a:rPr lang="en-US" sz="2600" b="1" dirty="0" smtClean="0"/>
            <a:t>“Turnover in State”  means the aggregate value of :</a:t>
          </a:r>
          <a:endParaRPr lang="en-US" sz="2600" b="1" dirty="0"/>
        </a:p>
      </dgm:t>
    </dgm:pt>
    <dgm:pt modelId="{E7D6F57E-C6FB-441A-AFAE-6554AEE00852}" type="parTrans" cxnId="{7FEF7736-9712-42AC-9108-CFC8CBEC8CC2}">
      <dgm:prSet/>
      <dgm:spPr/>
      <dgm:t>
        <a:bodyPr/>
        <a:lstStyle/>
        <a:p>
          <a:pPr algn="l"/>
          <a:endParaRPr lang="en-US"/>
        </a:p>
      </dgm:t>
    </dgm:pt>
    <dgm:pt modelId="{F39D2363-4F9A-47CB-9D3B-88ADE0451839}" type="sibTrans" cxnId="{7FEF7736-9712-42AC-9108-CFC8CBEC8CC2}">
      <dgm:prSet/>
      <dgm:spPr/>
      <dgm:t>
        <a:bodyPr/>
        <a:lstStyle/>
        <a:p>
          <a:pPr algn="l"/>
          <a:endParaRPr lang="en-US"/>
        </a:p>
      </dgm:t>
    </dgm:pt>
    <dgm:pt modelId="{99DCD2B8-45BE-4CDA-95A1-9480A7750BDB}">
      <dgm:prSet phldrT="[Text]" custT="1"/>
      <dgm:spPr>
        <a:noFill/>
      </dgm:spPr>
      <dgm:t>
        <a:bodyPr/>
        <a:lstStyle/>
        <a:p>
          <a:pPr algn="l"/>
          <a:r>
            <a:rPr lang="en-US" sz="2800" b="1" dirty="0" smtClean="0">
              <a:solidFill>
                <a:srgbClr val="0000AC"/>
              </a:solidFill>
            </a:rPr>
            <a:t>All taxable supplies </a:t>
          </a:r>
          <a:r>
            <a:rPr lang="en-US" sz="2800" b="1" i="1" dirty="0" smtClean="0">
              <a:solidFill>
                <a:srgbClr val="F7500D"/>
              </a:solidFill>
            </a:rPr>
            <a:t>(excluding the value of inward supplies on which tax is payable by a person on RCM)</a:t>
          </a:r>
          <a:r>
            <a:rPr lang="en-US" sz="2800" b="1" dirty="0" smtClean="0">
              <a:solidFill>
                <a:srgbClr val="0000AC"/>
              </a:solidFill>
            </a:rPr>
            <a:t> made within a State by a TP;</a:t>
          </a:r>
          <a:endParaRPr lang="en-US" sz="2800" b="1" dirty="0">
            <a:solidFill>
              <a:srgbClr val="0000AC"/>
            </a:solidFill>
          </a:endParaRPr>
        </a:p>
      </dgm:t>
    </dgm:pt>
    <dgm:pt modelId="{7C253A60-F89D-4810-B781-C68D30EEA113}" type="parTrans" cxnId="{5244D0EF-2429-428A-B07F-FA7598F06B35}">
      <dgm:prSet/>
      <dgm:spPr/>
      <dgm:t>
        <a:bodyPr/>
        <a:lstStyle/>
        <a:p>
          <a:pPr algn="l"/>
          <a:endParaRPr lang="en-US"/>
        </a:p>
      </dgm:t>
    </dgm:pt>
    <dgm:pt modelId="{15B6F116-1FD9-45FB-80AE-C71F6BDA9D19}" type="sibTrans" cxnId="{5244D0EF-2429-428A-B07F-FA7598F06B35}">
      <dgm:prSet/>
      <dgm:spPr/>
      <dgm:t>
        <a:bodyPr/>
        <a:lstStyle/>
        <a:p>
          <a:pPr algn="l"/>
          <a:endParaRPr lang="en-US"/>
        </a:p>
      </dgm:t>
    </dgm:pt>
    <dgm:pt modelId="{4CFF88DF-CB2D-4DAF-98AA-0A9D981FC869}">
      <dgm:prSet phldrT="[Text]" custT="1"/>
      <dgm:spPr>
        <a:noFill/>
      </dgm:spPr>
      <dgm:t>
        <a:bodyPr/>
        <a:lstStyle/>
        <a:p>
          <a:pPr algn="l"/>
          <a:r>
            <a:rPr lang="en-US" sz="2800" b="1" dirty="0" smtClean="0">
              <a:solidFill>
                <a:srgbClr val="0000AC"/>
              </a:solidFill>
            </a:rPr>
            <a:t>Exempt supplies made within a State  by a TP;</a:t>
          </a:r>
          <a:endParaRPr lang="en-US" sz="2800" b="1" dirty="0">
            <a:solidFill>
              <a:srgbClr val="0000AC"/>
            </a:solidFill>
          </a:endParaRPr>
        </a:p>
      </dgm:t>
    </dgm:pt>
    <dgm:pt modelId="{AE4C3436-F93B-4C57-8FD9-5CD8198B75AD}" type="parTrans" cxnId="{A2C2EF85-DEC2-468D-BE37-944AC1A59979}">
      <dgm:prSet/>
      <dgm:spPr/>
      <dgm:t>
        <a:bodyPr/>
        <a:lstStyle/>
        <a:p>
          <a:pPr algn="l"/>
          <a:endParaRPr lang="en-US"/>
        </a:p>
      </dgm:t>
    </dgm:pt>
    <dgm:pt modelId="{BB0A2BE2-E95B-4B2C-B8EB-9213838C42B1}" type="sibTrans" cxnId="{A2C2EF85-DEC2-468D-BE37-944AC1A59979}">
      <dgm:prSet/>
      <dgm:spPr/>
      <dgm:t>
        <a:bodyPr/>
        <a:lstStyle/>
        <a:p>
          <a:pPr algn="l"/>
          <a:endParaRPr lang="en-US"/>
        </a:p>
      </dgm:t>
    </dgm:pt>
    <dgm:pt modelId="{2A1C1535-E81A-4CF8-B81D-2C481BD7F422}">
      <dgm:prSet phldrT="[Text]" custT="1"/>
      <dgm:spPr>
        <a:noFill/>
      </dgm:spPr>
      <dgm:t>
        <a:bodyPr/>
        <a:lstStyle/>
        <a:p>
          <a:pPr algn="l"/>
          <a:r>
            <a:rPr lang="en-US" sz="2800" b="1" dirty="0" smtClean="0">
              <a:solidFill>
                <a:srgbClr val="0000AC"/>
              </a:solidFill>
            </a:rPr>
            <a:t>Exports of goods or services or both; and </a:t>
          </a:r>
          <a:endParaRPr lang="en-US" sz="2800" b="1" dirty="0">
            <a:solidFill>
              <a:srgbClr val="0000AC"/>
            </a:solidFill>
          </a:endParaRPr>
        </a:p>
      </dgm:t>
    </dgm:pt>
    <dgm:pt modelId="{D06E5478-B284-466C-8F57-1DFB4EC16AF3}" type="parTrans" cxnId="{D0EA7648-E85C-421E-92FD-47038EA6B9C7}">
      <dgm:prSet/>
      <dgm:spPr/>
      <dgm:t>
        <a:bodyPr/>
        <a:lstStyle/>
        <a:p>
          <a:pPr algn="l"/>
          <a:endParaRPr lang="en-US"/>
        </a:p>
      </dgm:t>
    </dgm:pt>
    <dgm:pt modelId="{53AD915C-0CE9-4CBF-9620-89F76300E7E3}" type="sibTrans" cxnId="{D0EA7648-E85C-421E-92FD-47038EA6B9C7}">
      <dgm:prSet/>
      <dgm:spPr/>
      <dgm:t>
        <a:bodyPr/>
        <a:lstStyle/>
        <a:p>
          <a:pPr algn="l"/>
          <a:endParaRPr lang="en-US"/>
        </a:p>
      </dgm:t>
    </dgm:pt>
    <dgm:pt modelId="{ECCBA10A-D7F6-41F8-97C4-2C6691E18A98}">
      <dgm:prSet phldrT="[Text]" custT="1"/>
      <dgm:spPr>
        <a:noFill/>
      </dgm:spPr>
      <dgm:t>
        <a:bodyPr/>
        <a:lstStyle/>
        <a:p>
          <a:pPr algn="l"/>
          <a:r>
            <a:rPr lang="en-US" sz="2800" b="1" dirty="0" smtClean="0">
              <a:solidFill>
                <a:srgbClr val="0000AC"/>
              </a:solidFill>
            </a:rPr>
            <a:t>Inter-State supplies of goods or services or both made from the State  by the said TP;</a:t>
          </a:r>
          <a:endParaRPr lang="en-US" sz="2800" b="1" dirty="0">
            <a:solidFill>
              <a:srgbClr val="0000AC"/>
            </a:solidFill>
          </a:endParaRPr>
        </a:p>
      </dgm:t>
    </dgm:pt>
    <dgm:pt modelId="{0731FD02-03EA-4740-B78D-34BAC560B9DC}" type="parTrans" cxnId="{57FAFC1F-88AB-45AC-AA92-0BEED4F23DC9}">
      <dgm:prSet/>
      <dgm:spPr/>
      <dgm:t>
        <a:bodyPr/>
        <a:lstStyle/>
        <a:p>
          <a:pPr algn="l"/>
          <a:endParaRPr lang="en-US"/>
        </a:p>
      </dgm:t>
    </dgm:pt>
    <dgm:pt modelId="{703E8BFB-157B-4475-9020-D7BE3F7EF3F3}" type="sibTrans" cxnId="{57FAFC1F-88AB-45AC-AA92-0BEED4F23DC9}">
      <dgm:prSet/>
      <dgm:spPr/>
      <dgm:t>
        <a:bodyPr/>
        <a:lstStyle/>
        <a:p>
          <a:pPr algn="l"/>
          <a:endParaRPr lang="en-US"/>
        </a:p>
      </dgm:t>
    </dgm:pt>
    <dgm:pt modelId="{C2813FFF-8F79-40BE-B181-A3A418593742}">
      <dgm:prSet phldrT="[Text]"/>
      <dgm:spPr>
        <a:solidFill>
          <a:srgbClr val="0000AC"/>
        </a:solidFill>
      </dgm:spPr>
      <dgm:t>
        <a:bodyPr/>
        <a:lstStyle/>
        <a:p>
          <a:pPr algn="l"/>
          <a:r>
            <a:rPr lang="en-US" b="1" dirty="0" smtClean="0"/>
            <a:t>but excludes Central Tax, State tax, Union territory tax, integrated tax and </a:t>
          </a:r>
          <a:r>
            <a:rPr lang="en-US" b="1" dirty="0" err="1" smtClean="0"/>
            <a:t>cess</a:t>
          </a:r>
          <a:r>
            <a:rPr lang="en-US" b="1" dirty="0" smtClean="0"/>
            <a:t>. </a:t>
          </a:r>
          <a:endParaRPr lang="en-US" b="1" dirty="0"/>
        </a:p>
      </dgm:t>
    </dgm:pt>
    <dgm:pt modelId="{42B58B35-263B-45EA-9247-0611EDC3B711}" type="parTrans" cxnId="{37D6C4C9-14B5-4796-85AB-8CF0485B8CEC}">
      <dgm:prSet/>
      <dgm:spPr/>
      <dgm:t>
        <a:bodyPr/>
        <a:lstStyle/>
        <a:p>
          <a:pPr algn="l"/>
          <a:endParaRPr lang="en-US"/>
        </a:p>
      </dgm:t>
    </dgm:pt>
    <dgm:pt modelId="{0C470786-3452-4056-8FCE-CDDA665230C8}" type="sibTrans" cxnId="{37D6C4C9-14B5-4796-85AB-8CF0485B8CEC}">
      <dgm:prSet/>
      <dgm:spPr/>
      <dgm:t>
        <a:bodyPr/>
        <a:lstStyle/>
        <a:p>
          <a:pPr algn="l"/>
          <a:endParaRPr lang="en-US"/>
        </a:p>
      </dgm:t>
    </dgm:pt>
    <dgm:pt modelId="{10FBE06F-962D-4BF0-ABC1-151F7B210451}" type="pres">
      <dgm:prSet presAssocID="{A9E347DF-9942-4442-ADA2-B9C66AD04AC7}" presName="linear" presStyleCnt="0">
        <dgm:presLayoutVars>
          <dgm:animLvl val="lvl"/>
          <dgm:resizeHandles val="exact"/>
        </dgm:presLayoutVars>
      </dgm:prSet>
      <dgm:spPr/>
      <dgm:t>
        <a:bodyPr/>
        <a:lstStyle/>
        <a:p>
          <a:endParaRPr lang="en-US"/>
        </a:p>
      </dgm:t>
    </dgm:pt>
    <dgm:pt modelId="{8F9C64FA-86C0-4668-A87E-60CAF2D0782D}" type="pres">
      <dgm:prSet presAssocID="{F947585F-F757-4F07-95B1-A50C6B5BC7F3}" presName="parentText" presStyleLbl="node1" presStyleIdx="0" presStyleCnt="2" custLinFactNeighborY="-2112">
        <dgm:presLayoutVars>
          <dgm:chMax val="0"/>
          <dgm:bulletEnabled val="1"/>
        </dgm:presLayoutVars>
      </dgm:prSet>
      <dgm:spPr/>
      <dgm:t>
        <a:bodyPr/>
        <a:lstStyle/>
        <a:p>
          <a:endParaRPr lang="en-US"/>
        </a:p>
      </dgm:t>
    </dgm:pt>
    <dgm:pt modelId="{502EE296-CF63-46F0-85A7-DEA8A5A6421A}" type="pres">
      <dgm:prSet presAssocID="{F947585F-F757-4F07-95B1-A50C6B5BC7F3}" presName="childText" presStyleLbl="revTx" presStyleIdx="0" presStyleCnt="1">
        <dgm:presLayoutVars>
          <dgm:bulletEnabled val="1"/>
        </dgm:presLayoutVars>
      </dgm:prSet>
      <dgm:spPr/>
      <dgm:t>
        <a:bodyPr/>
        <a:lstStyle/>
        <a:p>
          <a:endParaRPr lang="en-US"/>
        </a:p>
      </dgm:t>
    </dgm:pt>
    <dgm:pt modelId="{F91D71CB-46C3-4C88-9A79-789FD772A90A}" type="pres">
      <dgm:prSet presAssocID="{C2813FFF-8F79-40BE-B181-A3A418593742}" presName="parentText" presStyleLbl="node1" presStyleIdx="1" presStyleCnt="2">
        <dgm:presLayoutVars>
          <dgm:chMax val="0"/>
          <dgm:bulletEnabled val="1"/>
        </dgm:presLayoutVars>
      </dgm:prSet>
      <dgm:spPr/>
      <dgm:t>
        <a:bodyPr/>
        <a:lstStyle/>
        <a:p>
          <a:endParaRPr lang="en-US"/>
        </a:p>
      </dgm:t>
    </dgm:pt>
  </dgm:ptLst>
  <dgm:cxnLst>
    <dgm:cxn modelId="{57FAFC1F-88AB-45AC-AA92-0BEED4F23DC9}" srcId="{F947585F-F757-4F07-95B1-A50C6B5BC7F3}" destId="{ECCBA10A-D7F6-41F8-97C4-2C6691E18A98}" srcOrd="3" destOrd="0" parTransId="{0731FD02-03EA-4740-B78D-34BAC560B9DC}" sibTransId="{703E8BFB-157B-4475-9020-D7BE3F7EF3F3}"/>
    <dgm:cxn modelId="{7776A44F-C0E3-4D30-93A6-808E1524A640}" type="presOf" srcId="{ECCBA10A-D7F6-41F8-97C4-2C6691E18A98}" destId="{502EE296-CF63-46F0-85A7-DEA8A5A6421A}" srcOrd="0" destOrd="3" presId="urn:microsoft.com/office/officeart/2005/8/layout/vList2"/>
    <dgm:cxn modelId="{D0EA7648-E85C-421E-92FD-47038EA6B9C7}" srcId="{F947585F-F757-4F07-95B1-A50C6B5BC7F3}" destId="{2A1C1535-E81A-4CF8-B81D-2C481BD7F422}" srcOrd="2" destOrd="0" parTransId="{D06E5478-B284-466C-8F57-1DFB4EC16AF3}" sibTransId="{53AD915C-0CE9-4CBF-9620-89F76300E7E3}"/>
    <dgm:cxn modelId="{A2C2EF85-DEC2-468D-BE37-944AC1A59979}" srcId="{F947585F-F757-4F07-95B1-A50C6B5BC7F3}" destId="{4CFF88DF-CB2D-4DAF-98AA-0A9D981FC869}" srcOrd="1" destOrd="0" parTransId="{AE4C3436-F93B-4C57-8FD9-5CD8198B75AD}" sibTransId="{BB0A2BE2-E95B-4B2C-B8EB-9213838C42B1}"/>
    <dgm:cxn modelId="{C410F7AF-0D8D-41FD-96E4-1BAF8A4395A9}" type="presOf" srcId="{F947585F-F757-4F07-95B1-A50C6B5BC7F3}" destId="{8F9C64FA-86C0-4668-A87E-60CAF2D0782D}" srcOrd="0" destOrd="0" presId="urn:microsoft.com/office/officeart/2005/8/layout/vList2"/>
    <dgm:cxn modelId="{5244D0EF-2429-428A-B07F-FA7598F06B35}" srcId="{F947585F-F757-4F07-95B1-A50C6B5BC7F3}" destId="{99DCD2B8-45BE-4CDA-95A1-9480A7750BDB}" srcOrd="0" destOrd="0" parTransId="{7C253A60-F89D-4810-B781-C68D30EEA113}" sibTransId="{15B6F116-1FD9-45FB-80AE-C71F6BDA9D19}"/>
    <dgm:cxn modelId="{37D6C4C9-14B5-4796-85AB-8CF0485B8CEC}" srcId="{A9E347DF-9942-4442-ADA2-B9C66AD04AC7}" destId="{C2813FFF-8F79-40BE-B181-A3A418593742}" srcOrd="1" destOrd="0" parTransId="{42B58B35-263B-45EA-9247-0611EDC3B711}" sibTransId="{0C470786-3452-4056-8FCE-CDDA665230C8}"/>
    <dgm:cxn modelId="{D05A076F-6642-4CE1-ACB2-F013EEBAADFB}" type="presOf" srcId="{A9E347DF-9942-4442-ADA2-B9C66AD04AC7}" destId="{10FBE06F-962D-4BF0-ABC1-151F7B210451}" srcOrd="0" destOrd="0" presId="urn:microsoft.com/office/officeart/2005/8/layout/vList2"/>
    <dgm:cxn modelId="{222AABA1-63D5-44CA-B8E5-0CF1FCA52882}" type="presOf" srcId="{2A1C1535-E81A-4CF8-B81D-2C481BD7F422}" destId="{502EE296-CF63-46F0-85A7-DEA8A5A6421A}" srcOrd="0" destOrd="2" presId="urn:microsoft.com/office/officeart/2005/8/layout/vList2"/>
    <dgm:cxn modelId="{CB19007A-1FF9-47EA-AEAE-522A69BC689F}" type="presOf" srcId="{4CFF88DF-CB2D-4DAF-98AA-0A9D981FC869}" destId="{502EE296-CF63-46F0-85A7-DEA8A5A6421A}" srcOrd="0" destOrd="1" presId="urn:microsoft.com/office/officeart/2005/8/layout/vList2"/>
    <dgm:cxn modelId="{FB6EDF9E-DF32-42DE-BDF1-4DAECB022EF3}" type="presOf" srcId="{99DCD2B8-45BE-4CDA-95A1-9480A7750BDB}" destId="{502EE296-CF63-46F0-85A7-DEA8A5A6421A}" srcOrd="0" destOrd="0" presId="urn:microsoft.com/office/officeart/2005/8/layout/vList2"/>
    <dgm:cxn modelId="{C99B7D5F-5021-43EC-93F5-51D3814C6586}" type="presOf" srcId="{C2813FFF-8F79-40BE-B181-A3A418593742}" destId="{F91D71CB-46C3-4C88-9A79-789FD772A90A}" srcOrd="0" destOrd="0" presId="urn:microsoft.com/office/officeart/2005/8/layout/vList2"/>
    <dgm:cxn modelId="{7FEF7736-9712-42AC-9108-CFC8CBEC8CC2}" srcId="{A9E347DF-9942-4442-ADA2-B9C66AD04AC7}" destId="{F947585F-F757-4F07-95B1-A50C6B5BC7F3}" srcOrd="0" destOrd="0" parTransId="{E7D6F57E-C6FB-441A-AFAE-6554AEE00852}" sibTransId="{F39D2363-4F9A-47CB-9D3B-88ADE0451839}"/>
    <dgm:cxn modelId="{0B71DA6A-A1C9-4127-9544-B63ED6D0EC10}" type="presParOf" srcId="{10FBE06F-962D-4BF0-ABC1-151F7B210451}" destId="{8F9C64FA-86C0-4668-A87E-60CAF2D0782D}" srcOrd="0" destOrd="0" presId="urn:microsoft.com/office/officeart/2005/8/layout/vList2"/>
    <dgm:cxn modelId="{62369579-EC7C-4439-AF7D-E5F53A9531B7}" type="presParOf" srcId="{10FBE06F-962D-4BF0-ABC1-151F7B210451}" destId="{502EE296-CF63-46F0-85A7-DEA8A5A6421A}" srcOrd="1" destOrd="0" presId="urn:microsoft.com/office/officeart/2005/8/layout/vList2"/>
    <dgm:cxn modelId="{BE41B424-FBF5-4CC3-B7DA-697894016DDE}" type="presParOf" srcId="{10FBE06F-962D-4BF0-ABC1-151F7B210451}" destId="{F91D71CB-46C3-4C88-9A79-789FD772A9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1B9D8A-D095-4FB6-8FB8-25A6747DB2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D0B8BE07-D9CF-404F-9EA0-F22DB7D071D3}">
      <dgm:prSet phldrT="[Text]"/>
      <dgm:spPr/>
      <dgm:t>
        <a:bodyPr/>
        <a:lstStyle/>
        <a:p>
          <a:r>
            <a:rPr lang="en-IN" b="1" dirty="0" smtClean="0"/>
            <a:t>PART – A - RECONCILIATION STATEMENT</a:t>
          </a:r>
          <a:endParaRPr lang="en-IN" b="1" dirty="0"/>
        </a:p>
      </dgm:t>
    </dgm:pt>
    <dgm:pt modelId="{3C7FA544-EE17-4212-8563-7A1C35509F5C}" type="parTrans" cxnId="{15E0B672-E21C-4F21-9452-40CB504BDDE3}">
      <dgm:prSet/>
      <dgm:spPr/>
      <dgm:t>
        <a:bodyPr/>
        <a:lstStyle/>
        <a:p>
          <a:endParaRPr lang="en-IN"/>
        </a:p>
      </dgm:t>
    </dgm:pt>
    <dgm:pt modelId="{B8758510-3A61-4839-8A6A-93357BB58E47}" type="sibTrans" cxnId="{15E0B672-E21C-4F21-9452-40CB504BDDE3}">
      <dgm:prSet/>
      <dgm:spPr/>
      <dgm:t>
        <a:bodyPr/>
        <a:lstStyle/>
        <a:p>
          <a:endParaRPr lang="en-IN"/>
        </a:p>
      </dgm:t>
    </dgm:pt>
    <dgm:pt modelId="{F28849AE-DBB0-4E49-ADF3-33945CFA320B}">
      <dgm:prSet phldrT="[Text]" custT="1"/>
      <dgm:spPr/>
      <dgm:t>
        <a:bodyPr/>
        <a:lstStyle/>
        <a:p>
          <a:r>
            <a:rPr lang="en-IN" sz="2200" b="1" dirty="0" smtClean="0"/>
            <a:t>PART – B- CERTIFICATION</a:t>
          </a:r>
          <a:endParaRPr lang="en-IN" sz="2200" b="1" dirty="0"/>
        </a:p>
      </dgm:t>
    </dgm:pt>
    <dgm:pt modelId="{0F88D24D-AD34-4D81-9EE4-81D1F493DBA3}" type="parTrans" cxnId="{78A7E471-B064-4A35-A254-6A422060A022}">
      <dgm:prSet/>
      <dgm:spPr/>
      <dgm:t>
        <a:bodyPr/>
        <a:lstStyle/>
        <a:p>
          <a:endParaRPr lang="en-IN"/>
        </a:p>
      </dgm:t>
    </dgm:pt>
    <dgm:pt modelId="{A3BC23D4-7A05-47D6-9546-A76079DBEF13}" type="sibTrans" cxnId="{78A7E471-B064-4A35-A254-6A422060A022}">
      <dgm:prSet/>
      <dgm:spPr/>
      <dgm:t>
        <a:bodyPr/>
        <a:lstStyle/>
        <a:p>
          <a:endParaRPr lang="en-IN"/>
        </a:p>
      </dgm:t>
    </dgm:pt>
    <dgm:pt modelId="{6B634405-1B99-48E1-9BEB-C58506739308}">
      <dgm:prSet phldrT="[Text]" custT="1"/>
      <dgm:spPr/>
      <dgm:t>
        <a:bodyPr/>
        <a:lstStyle/>
        <a:p>
          <a:r>
            <a:rPr lang="en-IN" sz="2400" b="1" dirty="0" smtClean="0"/>
            <a:t>Part I- Basic Details</a:t>
          </a:r>
          <a:endParaRPr lang="en-IN" sz="2400" b="1" dirty="0"/>
        </a:p>
      </dgm:t>
    </dgm:pt>
    <dgm:pt modelId="{866126B7-5614-4407-880F-A675C6FAA191}" type="parTrans" cxnId="{05EA6DE0-5547-41CA-A002-D7DADBB934E5}">
      <dgm:prSet/>
      <dgm:spPr/>
      <dgm:t>
        <a:bodyPr/>
        <a:lstStyle/>
        <a:p>
          <a:endParaRPr lang="en-IN"/>
        </a:p>
      </dgm:t>
    </dgm:pt>
    <dgm:pt modelId="{D09071FD-C42F-4D68-A31E-529345CDBD5B}" type="sibTrans" cxnId="{05EA6DE0-5547-41CA-A002-D7DADBB934E5}">
      <dgm:prSet/>
      <dgm:spPr/>
      <dgm:t>
        <a:bodyPr/>
        <a:lstStyle/>
        <a:p>
          <a:endParaRPr lang="en-IN"/>
        </a:p>
      </dgm:t>
    </dgm:pt>
    <dgm:pt modelId="{85446956-3DA4-4B64-B6EA-8491FF7A4E82}">
      <dgm:prSet phldrT="[Text]" custT="1"/>
      <dgm:spPr/>
      <dgm:t>
        <a:bodyPr/>
        <a:lstStyle/>
        <a:p>
          <a:r>
            <a:rPr lang="en-US" sz="2400" b="1" dirty="0" smtClean="0"/>
            <a:t>Where reconciliation is drawn up by the person who had conducted the audit;</a:t>
          </a:r>
          <a:endParaRPr lang="en-IN" sz="2400" b="1" dirty="0"/>
        </a:p>
      </dgm:t>
    </dgm:pt>
    <dgm:pt modelId="{CD8679D7-163C-4CC9-8C0F-0FAAF72BEDFB}" type="parTrans" cxnId="{11CAC544-A7B5-4C3B-B315-9B629E594FA2}">
      <dgm:prSet/>
      <dgm:spPr/>
      <dgm:t>
        <a:bodyPr/>
        <a:lstStyle/>
        <a:p>
          <a:endParaRPr lang="en-IN"/>
        </a:p>
      </dgm:t>
    </dgm:pt>
    <dgm:pt modelId="{0909ADCA-E1A0-44EC-95FB-C9C855190C1B}" type="sibTrans" cxnId="{11CAC544-A7B5-4C3B-B315-9B629E594FA2}">
      <dgm:prSet/>
      <dgm:spPr/>
      <dgm:t>
        <a:bodyPr/>
        <a:lstStyle/>
        <a:p>
          <a:endParaRPr lang="en-IN"/>
        </a:p>
      </dgm:t>
    </dgm:pt>
    <dgm:pt modelId="{E49F3705-E048-4D99-B5EB-20B9787ED3CB}">
      <dgm:prSet phldrT="[Text]" custT="1"/>
      <dgm:spPr/>
      <dgm:t>
        <a:bodyPr/>
        <a:lstStyle/>
        <a:p>
          <a:r>
            <a:rPr lang="en-US" sz="2400" b="1" dirty="0" smtClean="0"/>
            <a:t>Where reconciliation is drawn up by a person other than the person who had conducted the audit.</a:t>
          </a:r>
          <a:endParaRPr lang="en-IN" sz="2400" b="1" dirty="0"/>
        </a:p>
      </dgm:t>
    </dgm:pt>
    <dgm:pt modelId="{BEA27DAC-4E41-4EA8-995E-DA59490403BD}" type="parTrans" cxnId="{466ED0F4-D464-48D8-AFC3-3BA12EE2EB2D}">
      <dgm:prSet/>
      <dgm:spPr/>
      <dgm:t>
        <a:bodyPr/>
        <a:lstStyle/>
        <a:p>
          <a:endParaRPr lang="en-IN"/>
        </a:p>
      </dgm:t>
    </dgm:pt>
    <dgm:pt modelId="{867DABCB-7AEA-4DBC-97CE-6C658B77D65E}" type="sibTrans" cxnId="{466ED0F4-D464-48D8-AFC3-3BA12EE2EB2D}">
      <dgm:prSet/>
      <dgm:spPr/>
      <dgm:t>
        <a:bodyPr/>
        <a:lstStyle/>
        <a:p>
          <a:endParaRPr lang="en-IN"/>
        </a:p>
      </dgm:t>
    </dgm:pt>
    <dgm:pt modelId="{260DFD8D-C6C4-485D-ACB8-D9C205491697}">
      <dgm:prSet phldrT="[Text]" custT="1"/>
      <dgm:spPr/>
      <dgm:t>
        <a:bodyPr/>
        <a:lstStyle/>
        <a:p>
          <a:r>
            <a:rPr lang="en-IN" sz="2400" b="1" dirty="0" smtClean="0"/>
            <a:t>Part II- Reconciliation of Turnover</a:t>
          </a:r>
          <a:endParaRPr lang="en-IN" sz="2400" b="1" dirty="0"/>
        </a:p>
      </dgm:t>
    </dgm:pt>
    <dgm:pt modelId="{06D2B00F-8F59-4085-958E-3CDFC741DC0B}" type="parTrans" cxnId="{D8B24E7A-634B-4F74-B8E5-BA4951424C89}">
      <dgm:prSet/>
      <dgm:spPr/>
      <dgm:t>
        <a:bodyPr/>
        <a:lstStyle/>
        <a:p>
          <a:endParaRPr lang="en-IN"/>
        </a:p>
      </dgm:t>
    </dgm:pt>
    <dgm:pt modelId="{5CD8FB40-58A3-471F-AF5A-D3D64F00A77F}" type="sibTrans" cxnId="{D8B24E7A-634B-4F74-B8E5-BA4951424C89}">
      <dgm:prSet/>
      <dgm:spPr/>
      <dgm:t>
        <a:bodyPr/>
        <a:lstStyle/>
        <a:p>
          <a:endParaRPr lang="en-IN"/>
        </a:p>
      </dgm:t>
    </dgm:pt>
    <dgm:pt modelId="{3BA659F6-C54A-476C-B3D6-280B55DEE9E3}">
      <dgm:prSet phldrT="[Text]" custT="1"/>
      <dgm:spPr/>
      <dgm:t>
        <a:bodyPr/>
        <a:lstStyle/>
        <a:p>
          <a:r>
            <a:rPr lang="en-IN" sz="2200" b="1" dirty="0" smtClean="0"/>
            <a:t>Part III- Reconciliation of Tax paid</a:t>
          </a:r>
          <a:endParaRPr lang="en-IN" sz="2200" b="1" dirty="0"/>
        </a:p>
      </dgm:t>
    </dgm:pt>
    <dgm:pt modelId="{CBCB893E-F037-4F40-AD7B-78016EA21A70}" type="parTrans" cxnId="{C047F9E7-443B-46E0-B6AC-49C70A020EE9}">
      <dgm:prSet/>
      <dgm:spPr/>
      <dgm:t>
        <a:bodyPr/>
        <a:lstStyle/>
        <a:p>
          <a:endParaRPr lang="en-IN"/>
        </a:p>
      </dgm:t>
    </dgm:pt>
    <dgm:pt modelId="{1A447BB8-5752-453D-B14D-19F3E5CEA6A0}" type="sibTrans" cxnId="{C047F9E7-443B-46E0-B6AC-49C70A020EE9}">
      <dgm:prSet/>
      <dgm:spPr/>
      <dgm:t>
        <a:bodyPr/>
        <a:lstStyle/>
        <a:p>
          <a:endParaRPr lang="en-IN"/>
        </a:p>
      </dgm:t>
    </dgm:pt>
    <dgm:pt modelId="{7E1A223B-64EA-4C50-BD26-58C4D97E93F9}">
      <dgm:prSet phldrT="[Text]" custT="1"/>
      <dgm:spPr/>
      <dgm:t>
        <a:bodyPr/>
        <a:lstStyle/>
        <a:p>
          <a:r>
            <a:rPr lang="en-US" sz="2200" b="1" dirty="0" smtClean="0"/>
            <a:t>Part IV- Reconciliation of Net Input Tax Credit (ITC)</a:t>
          </a:r>
          <a:endParaRPr lang="en-IN" sz="2200" b="1" dirty="0"/>
        </a:p>
      </dgm:t>
    </dgm:pt>
    <dgm:pt modelId="{5CA4E5A2-21C1-43F7-B2EC-D5E1CB7FB47C}" type="parTrans" cxnId="{12D0D033-CB76-483A-B5FE-FB448D9445F2}">
      <dgm:prSet/>
      <dgm:spPr/>
      <dgm:t>
        <a:bodyPr/>
        <a:lstStyle/>
        <a:p>
          <a:endParaRPr lang="en-IN"/>
        </a:p>
      </dgm:t>
    </dgm:pt>
    <dgm:pt modelId="{23034793-4151-425F-BA96-2D350117AF6D}" type="sibTrans" cxnId="{12D0D033-CB76-483A-B5FE-FB448D9445F2}">
      <dgm:prSet/>
      <dgm:spPr/>
      <dgm:t>
        <a:bodyPr/>
        <a:lstStyle/>
        <a:p>
          <a:endParaRPr lang="en-IN"/>
        </a:p>
      </dgm:t>
    </dgm:pt>
    <dgm:pt modelId="{80FADE47-3260-4C7D-B3A4-81CFC69368A2}">
      <dgm:prSet phldrT="[Text]" custT="1"/>
      <dgm:spPr/>
      <dgm:t>
        <a:bodyPr/>
        <a:lstStyle/>
        <a:p>
          <a:endParaRPr lang="en-IN" sz="2200" b="1" dirty="0"/>
        </a:p>
      </dgm:t>
    </dgm:pt>
    <dgm:pt modelId="{C12FA027-752B-4CC5-8CB2-DCFD10765A74}" type="parTrans" cxnId="{5FB9788A-F4B1-4582-8196-5AB6381AF678}">
      <dgm:prSet/>
      <dgm:spPr/>
      <dgm:t>
        <a:bodyPr/>
        <a:lstStyle/>
        <a:p>
          <a:endParaRPr lang="en-IN"/>
        </a:p>
      </dgm:t>
    </dgm:pt>
    <dgm:pt modelId="{3BC8DA5A-6E04-42D2-AD07-F7A13177861A}" type="sibTrans" cxnId="{5FB9788A-F4B1-4582-8196-5AB6381AF678}">
      <dgm:prSet/>
      <dgm:spPr/>
      <dgm:t>
        <a:bodyPr/>
        <a:lstStyle/>
        <a:p>
          <a:endParaRPr lang="en-IN"/>
        </a:p>
      </dgm:t>
    </dgm:pt>
    <dgm:pt modelId="{E53C9164-AFA6-4869-943D-047EE9E2CC9A}">
      <dgm:prSet phldrT="[Text]" custT="1"/>
      <dgm:spPr/>
      <dgm:t>
        <a:bodyPr/>
        <a:lstStyle/>
        <a:p>
          <a:r>
            <a:rPr lang="en-IN" sz="2200" b="1" dirty="0" smtClean="0"/>
            <a:t>Part V-</a:t>
          </a:r>
          <a:r>
            <a:rPr lang="en-US" sz="2200" b="1" dirty="0" smtClean="0"/>
            <a:t>Auditor's recommendation on Additional Liability due to non-reconciliation.</a:t>
          </a:r>
          <a:endParaRPr lang="en-IN" sz="2200" b="1" dirty="0"/>
        </a:p>
      </dgm:t>
    </dgm:pt>
    <dgm:pt modelId="{BB910CA8-1223-4F51-B1E8-A20006F6A521}" type="parTrans" cxnId="{63D728CB-B851-4858-8717-54E7B189A720}">
      <dgm:prSet/>
      <dgm:spPr/>
      <dgm:t>
        <a:bodyPr/>
        <a:lstStyle/>
        <a:p>
          <a:endParaRPr lang="en-IN"/>
        </a:p>
      </dgm:t>
    </dgm:pt>
    <dgm:pt modelId="{0F3F2136-EE73-4060-AF4F-5BA38C1E583A}" type="sibTrans" cxnId="{63D728CB-B851-4858-8717-54E7B189A720}">
      <dgm:prSet/>
      <dgm:spPr/>
      <dgm:t>
        <a:bodyPr/>
        <a:lstStyle/>
        <a:p>
          <a:endParaRPr lang="en-IN"/>
        </a:p>
      </dgm:t>
    </dgm:pt>
    <dgm:pt modelId="{D536E8E6-F12C-4BB1-9181-8878CF318080}" type="pres">
      <dgm:prSet presAssocID="{AE1B9D8A-D095-4FB6-8FB8-25A6747DB267}" presName="vert0" presStyleCnt="0">
        <dgm:presLayoutVars>
          <dgm:dir/>
          <dgm:animOne val="branch"/>
          <dgm:animLvl val="lvl"/>
        </dgm:presLayoutVars>
      </dgm:prSet>
      <dgm:spPr/>
      <dgm:t>
        <a:bodyPr/>
        <a:lstStyle/>
        <a:p>
          <a:endParaRPr lang="en-IN"/>
        </a:p>
      </dgm:t>
    </dgm:pt>
    <dgm:pt modelId="{11983A37-E777-49B4-973F-589269741C48}" type="pres">
      <dgm:prSet presAssocID="{D0B8BE07-D9CF-404F-9EA0-F22DB7D071D3}" presName="thickLine" presStyleLbl="alignNode1" presStyleIdx="0" presStyleCnt="2"/>
      <dgm:spPr/>
    </dgm:pt>
    <dgm:pt modelId="{D0C88663-D55D-440D-BE0D-2B6B1B5F54DC}" type="pres">
      <dgm:prSet presAssocID="{D0B8BE07-D9CF-404F-9EA0-F22DB7D071D3}" presName="horz1" presStyleCnt="0"/>
      <dgm:spPr/>
    </dgm:pt>
    <dgm:pt modelId="{EB1F142A-022A-4E63-A245-7470EE418D53}" type="pres">
      <dgm:prSet presAssocID="{D0B8BE07-D9CF-404F-9EA0-F22DB7D071D3}" presName="tx1" presStyleLbl="revTx" presStyleIdx="0" presStyleCnt="10"/>
      <dgm:spPr/>
      <dgm:t>
        <a:bodyPr/>
        <a:lstStyle/>
        <a:p>
          <a:endParaRPr lang="en-IN"/>
        </a:p>
      </dgm:t>
    </dgm:pt>
    <dgm:pt modelId="{EA51A836-A3E4-45CC-90AB-A20069E19C28}" type="pres">
      <dgm:prSet presAssocID="{D0B8BE07-D9CF-404F-9EA0-F22DB7D071D3}" presName="vert1" presStyleCnt="0"/>
      <dgm:spPr/>
    </dgm:pt>
    <dgm:pt modelId="{09969EBE-E971-4AE3-9020-F436746E15B0}" type="pres">
      <dgm:prSet presAssocID="{6B634405-1B99-48E1-9BEB-C58506739308}" presName="vertSpace2a" presStyleCnt="0"/>
      <dgm:spPr/>
    </dgm:pt>
    <dgm:pt modelId="{09A313D3-146E-4923-B7AB-4235C7FC1692}" type="pres">
      <dgm:prSet presAssocID="{6B634405-1B99-48E1-9BEB-C58506739308}" presName="horz2" presStyleCnt="0"/>
      <dgm:spPr/>
    </dgm:pt>
    <dgm:pt modelId="{414C4904-875D-4465-93D4-B7F69E147623}" type="pres">
      <dgm:prSet presAssocID="{6B634405-1B99-48E1-9BEB-C58506739308}" presName="horzSpace2" presStyleCnt="0"/>
      <dgm:spPr/>
    </dgm:pt>
    <dgm:pt modelId="{137E4518-8480-4B22-BBB3-904B240C8012}" type="pres">
      <dgm:prSet presAssocID="{6B634405-1B99-48E1-9BEB-C58506739308}" presName="tx2" presStyleLbl="revTx" presStyleIdx="1" presStyleCnt="10"/>
      <dgm:spPr/>
      <dgm:t>
        <a:bodyPr/>
        <a:lstStyle/>
        <a:p>
          <a:endParaRPr lang="en-IN"/>
        </a:p>
      </dgm:t>
    </dgm:pt>
    <dgm:pt modelId="{BEBFA1FE-A6BD-48F9-ACB7-E4E5C8E4F277}" type="pres">
      <dgm:prSet presAssocID="{6B634405-1B99-48E1-9BEB-C58506739308}" presName="vert2" presStyleCnt="0"/>
      <dgm:spPr/>
    </dgm:pt>
    <dgm:pt modelId="{EB9DD6ED-4580-46B9-B9E3-2BFAF5DE5295}" type="pres">
      <dgm:prSet presAssocID="{6B634405-1B99-48E1-9BEB-C58506739308}" presName="thinLine2b" presStyleLbl="callout" presStyleIdx="0" presStyleCnt="8"/>
      <dgm:spPr/>
    </dgm:pt>
    <dgm:pt modelId="{B643D242-5494-4F32-ACC3-7EC242AAAED5}" type="pres">
      <dgm:prSet presAssocID="{6B634405-1B99-48E1-9BEB-C58506739308}" presName="vertSpace2b" presStyleCnt="0"/>
      <dgm:spPr/>
    </dgm:pt>
    <dgm:pt modelId="{C8E2343D-2678-468C-81AC-FCA577A2866D}" type="pres">
      <dgm:prSet presAssocID="{260DFD8D-C6C4-485D-ACB8-D9C205491697}" presName="horz2" presStyleCnt="0"/>
      <dgm:spPr/>
    </dgm:pt>
    <dgm:pt modelId="{253596EE-45D3-46AB-B17C-4D9FA3CA65F8}" type="pres">
      <dgm:prSet presAssocID="{260DFD8D-C6C4-485D-ACB8-D9C205491697}" presName="horzSpace2" presStyleCnt="0"/>
      <dgm:spPr/>
    </dgm:pt>
    <dgm:pt modelId="{BD0431B6-7D6E-4532-BAE5-54DAFC5BBF0C}" type="pres">
      <dgm:prSet presAssocID="{260DFD8D-C6C4-485D-ACB8-D9C205491697}" presName="tx2" presStyleLbl="revTx" presStyleIdx="2" presStyleCnt="10"/>
      <dgm:spPr/>
      <dgm:t>
        <a:bodyPr/>
        <a:lstStyle/>
        <a:p>
          <a:endParaRPr lang="en-IN"/>
        </a:p>
      </dgm:t>
    </dgm:pt>
    <dgm:pt modelId="{313283D2-2648-4268-9E32-6B5B87E985A4}" type="pres">
      <dgm:prSet presAssocID="{260DFD8D-C6C4-485D-ACB8-D9C205491697}" presName="vert2" presStyleCnt="0"/>
      <dgm:spPr/>
    </dgm:pt>
    <dgm:pt modelId="{4A4FEDA5-655B-454D-9678-4B7BA809FABE}" type="pres">
      <dgm:prSet presAssocID="{260DFD8D-C6C4-485D-ACB8-D9C205491697}" presName="thinLine2b" presStyleLbl="callout" presStyleIdx="1" presStyleCnt="8"/>
      <dgm:spPr/>
    </dgm:pt>
    <dgm:pt modelId="{DA6FBE09-F0A3-45AD-B898-078E4B33A953}" type="pres">
      <dgm:prSet presAssocID="{260DFD8D-C6C4-485D-ACB8-D9C205491697}" presName="vertSpace2b" presStyleCnt="0"/>
      <dgm:spPr/>
    </dgm:pt>
    <dgm:pt modelId="{9FEFEC50-2AB4-4FB3-99C9-77924D9D7621}" type="pres">
      <dgm:prSet presAssocID="{3BA659F6-C54A-476C-B3D6-280B55DEE9E3}" presName="horz2" presStyleCnt="0"/>
      <dgm:spPr/>
    </dgm:pt>
    <dgm:pt modelId="{12D5F7F6-EAEF-40C3-A78E-4E27CC78D590}" type="pres">
      <dgm:prSet presAssocID="{3BA659F6-C54A-476C-B3D6-280B55DEE9E3}" presName="horzSpace2" presStyleCnt="0"/>
      <dgm:spPr/>
    </dgm:pt>
    <dgm:pt modelId="{3EB7DC8D-4CE0-4DA0-AD6B-6D77A3E8B805}" type="pres">
      <dgm:prSet presAssocID="{3BA659F6-C54A-476C-B3D6-280B55DEE9E3}" presName="tx2" presStyleLbl="revTx" presStyleIdx="3" presStyleCnt="10"/>
      <dgm:spPr/>
      <dgm:t>
        <a:bodyPr/>
        <a:lstStyle/>
        <a:p>
          <a:endParaRPr lang="en-IN"/>
        </a:p>
      </dgm:t>
    </dgm:pt>
    <dgm:pt modelId="{CC3841F7-68ED-4AF9-924D-16074E7D3CD5}" type="pres">
      <dgm:prSet presAssocID="{3BA659F6-C54A-476C-B3D6-280B55DEE9E3}" presName="vert2" presStyleCnt="0"/>
      <dgm:spPr/>
    </dgm:pt>
    <dgm:pt modelId="{7176F930-D7F3-46DB-BAB9-D72D893C4FF4}" type="pres">
      <dgm:prSet presAssocID="{3BA659F6-C54A-476C-B3D6-280B55DEE9E3}" presName="thinLine2b" presStyleLbl="callout" presStyleIdx="2" presStyleCnt="8"/>
      <dgm:spPr/>
    </dgm:pt>
    <dgm:pt modelId="{85E2CFD7-04BE-434D-8FA8-ACC782B36955}" type="pres">
      <dgm:prSet presAssocID="{3BA659F6-C54A-476C-B3D6-280B55DEE9E3}" presName="vertSpace2b" presStyleCnt="0"/>
      <dgm:spPr/>
    </dgm:pt>
    <dgm:pt modelId="{6CF90DE1-2469-42F3-B9F8-ADB156D23CC7}" type="pres">
      <dgm:prSet presAssocID="{7E1A223B-64EA-4C50-BD26-58C4D97E93F9}" presName="horz2" presStyleCnt="0"/>
      <dgm:spPr/>
    </dgm:pt>
    <dgm:pt modelId="{100B1436-BCAA-4012-AFC9-8F9BED028B44}" type="pres">
      <dgm:prSet presAssocID="{7E1A223B-64EA-4C50-BD26-58C4D97E93F9}" presName="horzSpace2" presStyleCnt="0"/>
      <dgm:spPr/>
    </dgm:pt>
    <dgm:pt modelId="{AEC12F8C-206F-4E42-8AD0-18F936B4EB99}" type="pres">
      <dgm:prSet presAssocID="{7E1A223B-64EA-4C50-BD26-58C4D97E93F9}" presName="tx2" presStyleLbl="revTx" presStyleIdx="4" presStyleCnt="10"/>
      <dgm:spPr/>
      <dgm:t>
        <a:bodyPr/>
        <a:lstStyle/>
        <a:p>
          <a:endParaRPr lang="en-IN"/>
        </a:p>
      </dgm:t>
    </dgm:pt>
    <dgm:pt modelId="{0146EE26-A2FB-456F-BB8A-FC42FAF1440D}" type="pres">
      <dgm:prSet presAssocID="{7E1A223B-64EA-4C50-BD26-58C4D97E93F9}" presName="vert2" presStyleCnt="0"/>
      <dgm:spPr/>
    </dgm:pt>
    <dgm:pt modelId="{109BB144-C49C-44D7-9ABD-BFE33FA4DF3F}" type="pres">
      <dgm:prSet presAssocID="{7E1A223B-64EA-4C50-BD26-58C4D97E93F9}" presName="thinLine2b" presStyleLbl="callout" presStyleIdx="3" presStyleCnt="8"/>
      <dgm:spPr/>
    </dgm:pt>
    <dgm:pt modelId="{896E9D05-D364-43B8-8BE7-1F7AD8EB392F}" type="pres">
      <dgm:prSet presAssocID="{7E1A223B-64EA-4C50-BD26-58C4D97E93F9}" presName="vertSpace2b" presStyleCnt="0"/>
      <dgm:spPr/>
    </dgm:pt>
    <dgm:pt modelId="{0DDB4E3D-6186-4805-B9C2-722FAEF4F12D}" type="pres">
      <dgm:prSet presAssocID="{E53C9164-AFA6-4869-943D-047EE9E2CC9A}" presName="horz2" presStyleCnt="0"/>
      <dgm:spPr/>
    </dgm:pt>
    <dgm:pt modelId="{6F3FA0EF-6F80-4BC9-BEE5-387F731DA0EC}" type="pres">
      <dgm:prSet presAssocID="{E53C9164-AFA6-4869-943D-047EE9E2CC9A}" presName="horzSpace2" presStyleCnt="0"/>
      <dgm:spPr/>
    </dgm:pt>
    <dgm:pt modelId="{5AB958E3-C19F-4FA7-BF40-5C5D49989EE9}" type="pres">
      <dgm:prSet presAssocID="{E53C9164-AFA6-4869-943D-047EE9E2CC9A}" presName="tx2" presStyleLbl="revTx" presStyleIdx="5" presStyleCnt="10"/>
      <dgm:spPr/>
      <dgm:t>
        <a:bodyPr/>
        <a:lstStyle/>
        <a:p>
          <a:endParaRPr lang="en-IN"/>
        </a:p>
      </dgm:t>
    </dgm:pt>
    <dgm:pt modelId="{73118575-FE24-485E-B12D-D94C43EE806B}" type="pres">
      <dgm:prSet presAssocID="{E53C9164-AFA6-4869-943D-047EE9E2CC9A}" presName="vert2" presStyleCnt="0"/>
      <dgm:spPr/>
    </dgm:pt>
    <dgm:pt modelId="{B692EDE7-E025-4A7C-B397-5C88FCCC9913}" type="pres">
      <dgm:prSet presAssocID="{E53C9164-AFA6-4869-943D-047EE9E2CC9A}" presName="thinLine2b" presStyleLbl="callout" presStyleIdx="4" presStyleCnt="8"/>
      <dgm:spPr/>
    </dgm:pt>
    <dgm:pt modelId="{85DB434A-EEA9-4240-A661-995874E8FA49}" type="pres">
      <dgm:prSet presAssocID="{E53C9164-AFA6-4869-943D-047EE9E2CC9A}" presName="vertSpace2b" presStyleCnt="0"/>
      <dgm:spPr/>
    </dgm:pt>
    <dgm:pt modelId="{DDDC4279-9843-4540-87E9-3F1E19AA1265}" type="pres">
      <dgm:prSet presAssocID="{80FADE47-3260-4C7D-B3A4-81CFC69368A2}" presName="horz2" presStyleCnt="0"/>
      <dgm:spPr/>
    </dgm:pt>
    <dgm:pt modelId="{000EC7E9-91FA-40DE-9DDA-595552A224C1}" type="pres">
      <dgm:prSet presAssocID="{80FADE47-3260-4C7D-B3A4-81CFC69368A2}" presName="horzSpace2" presStyleCnt="0"/>
      <dgm:spPr/>
    </dgm:pt>
    <dgm:pt modelId="{C4DC16D6-5ADB-4E76-AE53-E2A5BA290FBA}" type="pres">
      <dgm:prSet presAssocID="{80FADE47-3260-4C7D-B3A4-81CFC69368A2}" presName="tx2" presStyleLbl="revTx" presStyleIdx="6" presStyleCnt="10"/>
      <dgm:spPr/>
      <dgm:t>
        <a:bodyPr/>
        <a:lstStyle/>
        <a:p>
          <a:endParaRPr lang="en-IN"/>
        </a:p>
      </dgm:t>
    </dgm:pt>
    <dgm:pt modelId="{2AB20269-C709-4B3A-8C6D-3D0C6BAFD80A}" type="pres">
      <dgm:prSet presAssocID="{80FADE47-3260-4C7D-B3A4-81CFC69368A2}" presName="vert2" presStyleCnt="0"/>
      <dgm:spPr/>
    </dgm:pt>
    <dgm:pt modelId="{942CBE58-0916-48BB-9C27-F17440B3E771}" type="pres">
      <dgm:prSet presAssocID="{80FADE47-3260-4C7D-B3A4-81CFC69368A2}" presName="thinLine2b" presStyleLbl="callout" presStyleIdx="5" presStyleCnt="8"/>
      <dgm:spPr/>
    </dgm:pt>
    <dgm:pt modelId="{53D6A8C5-4957-4A7F-AAE9-2FAD2A7A43B8}" type="pres">
      <dgm:prSet presAssocID="{80FADE47-3260-4C7D-B3A4-81CFC69368A2}" presName="vertSpace2b" presStyleCnt="0"/>
      <dgm:spPr/>
    </dgm:pt>
    <dgm:pt modelId="{08E88F02-D2B5-45E7-A37C-E68A1384995A}" type="pres">
      <dgm:prSet presAssocID="{F28849AE-DBB0-4E49-ADF3-33945CFA320B}" presName="thickLine" presStyleLbl="alignNode1" presStyleIdx="1" presStyleCnt="2"/>
      <dgm:spPr/>
    </dgm:pt>
    <dgm:pt modelId="{40413A80-E82C-4762-AFEF-558DDBA19897}" type="pres">
      <dgm:prSet presAssocID="{F28849AE-DBB0-4E49-ADF3-33945CFA320B}" presName="horz1" presStyleCnt="0"/>
      <dgm:spPr/>
    </dgm:pt>
    <dgm:pt modelId="{E66B95DA-D352-4F4F-900C-AEAD9C4D0C9D}" type="pres">
      <dgm:prSet presAssocID="{F28849AE-DBB0-4E49-ADF3-33945CFA320B}" presName="tx1" presStyleLbl="revTx" presStyleIdx="7" presStyleCnt="10"/>
      <dgm:spPr/>
      <dgm:t>
        <a:bodyPr/>
        <a:lstStyle/>
        <a:p>
          <a:endParaRPr lang="en-IN"/>
        </a:p>
      </dgm:t>
    </dgm:pt>
    <dgm:pt modelId="{76DE9572-7201-4E51-BF9C-6FFC0C3F2A94}" type="pres">
      <dgm:prSet presAssocID="{F28849AE-DBB0-4E49-ADF3-33945CFA320B}" presName="vert1" presStyleCnt="0"/>
      <dgm:spPr/>
    </dgm:pt>
    <dgm:pt modelId="{E81384EE-5F7F-401B-B85C-E5F03E20529F}" type="pres">
      <dgm:prSet presAssocID="{85446956-3DA4-4B64-B6EA-8491FF7A4E82}" presName="vertSpace2a" presStyleCnt="0"/>
      <dgm:spPr/>
    </dgm:pt>
    <dgm:pt modelId="{DC7837E7-0FA3-4384-AA3C-AA26D536E43C}" type="pres">
      <dgm:prSet presAssocID="{85446956-3DA4-4B64-B6EA-8491FF7A4E82}" presName="horz2" presStyleCnt="0"/>
      <dgm:spPr/>
    </dgm:pt>
    <dgm:pt modelId="{55C7FE92-8CE7-4640-A924-368651E75F41}" type="pres">
      <dgm:prSet presAssocID="{85446956-3DA4-4B64-B6EA-8491FF7A4E82}" presName="horzSpace2" presStyleCnt="0"/>
      <dgm:spPr/>
    </dgm:pt>
    <dgm:pt modelId="{BFF5C941-A5B6-472A-BE5F-D002F5202748}" type="pres">
      <dgm:prSet presAssocID="{85446956-3DA4-4B64-B6EA-8491FF7A4E82}" presName="tx2" presStyleLbl="revTx" presStyleIdx="8" presStyleCnt="10"/>
      <dgm:spPr/>
      <dgm:t>
        <a:bodyPr/>
        <a:lstStyle/>
        <a:p>
          <a:endParaRPr lang="en-IN"/>
        </a:p>
      </dgm:t>
    </dgm:pt>
    <dgm:pt modelId="{353BE00F-FC15-4FD1-A4F1-DD1EA87B5F70}" type="pres">
      <dgm:prSet presAssocID="{85446956-3DA4-4B64-B6EA-8491FF7A4E82}" presName="vert2" presStyleCnt="0"/>
      <dgm:spPr/>
    </dgm:pt>
    <dgm:pt modelId="{46567D99-FCCE-4D3C-8CD1-E9350D31EB19}" type="pres">
      <dgm:prSet presAssocID="{85446956-3DA4-4B64-B6EA-8491FF7A4E82}" presName="thinLine2b" presStyleLbl="callout" presStyleIdx="6" presStyleCnt="8"/>
      <dgm:spPr/>
    </dgm:pt>
    <dgm:pt modelId="{1DABA84C-5A2F-4002-A489-51BD831FA522}" type="pres">
      <dgm:prSet presAssocID="{85446956-3DA4-4B64-B6EA-8491FF7A4E82}" presName="vertSpace2b" presStyleCnt="0"/>
      <dgm:spPr/>
    </dgm:pt>
    <dgm:pt modelId="{02FFB8DE-E811-4BA5-A2C4-F5351D8EE035}" type="pres">
      <dgm:prSet presAssocID="{E49F3705-E048-4D99-B5EB-20B9787ED3CB}" presName="horz2" presStyleCnt="0"/>
      <dgm:spPr/>
    </dgm:pt>
    <dgm:pt modelId="{0512A591-FDC1-48A3-8C0C-D7DDF2A0D505}" type="pres">
      <dgm:prSet presAssocID="{E49F3705-E048-4D99-B5EB-20B9787ED3CB}" presName="horzSpace2" presStyleCnt="0"/>
      <dgm:spPr/>
    </dgm:pt>
    <dgm:pt modelId="{B54E7E0D-931B-4EDC-BE82-9AE199B3D1CD}" type="pres">
      <dgm:prSet presAssocID="{E49F3705-E048-4D99-B5EB-20B9787ED3CB}" presName="tx2" presStyleLbl="revTx" presStyleIdx="9" presStyleCnt="10"/>
      <dgm:spPr/>
      <dgm:t>
        <a:bodyPr/>
        <a:lstStyle/>
        <a:p>
          <a:endParaRPr lang="en-IN"/>
        </a:p>
      </dgm:t>
    </dgm:pt>
    <dgm:pt modelId="{B7116B8F-E545-4C59-A806-28AECD64889A}" type="pres">
      <dgm:prSet presAssocID="{E49F3705-E048-4D99-B5EB-20B9787ED3CB}" presName="vert2" presStyleCnt="0"/>
      <dgm:spPr/>
    </dgm:pt>
    <dgm:pt modelId="{EF67A0EC-1D13-40C7-9258-226DEE9CE68F}" type="pres">
      <dgm:prSet presAssocID="{E49F3705-E048-4D99-B5EB-20B9787ED3CB}" presName="thinLine2b" presStyleLbl="callout" presStyleIdx="7" presStyleCnt="8"/>
      <dgm:spPr/>
    </dgm:pt>
    <dgm:pt modelId="{964BBDF4-503F-41CA-AEB6-24A1CA82E889}" type="pres">
      <dgm:prSet presAssocID="{E49F3705-E048-4D99-B5EB-20B9787ED3CB}" presName="vertSpace2b" presStyleCnt="0"/>
      <dgm:spPr/>
    </dgm:pt>
  </dgm:ptLst>
  <dgm:cxnLst>
    <dgm:cxn modelId="{15E0B672-E21C-4F21-9452-40CB504BDDE3}" srcId="{AE1B9D8A-D095-4FB6-8FB8-25A6747DB267}" destId="{D0B8BE07-D9CF-404F-9EA0-F22DB7D071D3}" srcOrd="0" destOrd="0" parTransId="{3C7FA544-EE17-4212-8563-7A1C35509F5C}" sibTransId="{B8758510-3A61-4839-8A6A-93357BB58E47}"/>
    <dgm:cxn modelId="{78A7E471-B064-4A35-A254-6A422060A022}" srcId="{AE1B9D8A-D095-4FB6-8FB8-25A6747DB267}" destId="{F28849AE-DBB0-4E49-ADF3-33945CFA320B}" srcOrd="1" destOrd="0" parTransId="{0F88D24D-AD34-4D81-9EE4-81D1F493DBA3}" sibTransId="{A3BC23D4-7A05-47D6-9546-A76079DBEF13}"/>
    <dgm:cxn modelId="{D8B24E7A-634B-4F74-B8E5-BA4951424C89}" srcId="{D0B8BE07-D9CF-404F-9EA0-F22DB7D071D3}" destId="{260DFD8D-C6C4-485D-ACB8-D9C205491697}" srcOrd="1" destOrd="0" parTransId="{06D2B00F-8F59-4085-958E-3CDFC741DC0B}" sibTransId="{5CD8FB40-58A3-471F-AF5A-D3D64F00A77F}"/>
    <dgm:cxn modelId="{0859EAB8-2745-4F03-9750-3F10FD8CD5A4}" type="presOf" srcId="{7E1A223B-64EA-4C50-BD26-58C4D97E93F9}" destId="{AEC12F8C-206F-4E42-8AD0-18F936B4EB99}" srcOrd="0" destOrd="0" presId="urn:microsoft.com/office/officeart/2008/layout/LinedList"/>
    <dgm:cxn modelId="{11CAC544-A7B5-4C3B-B315-9B629E594FA2}" srcId="{F28849AE-DBB0-4E49-ADF3-33945CFA320B}" destId="{85446956-3DA4-4B64-B6EA-8491FF7A4E82}" srcOrd="0" destOrd="0" parTransId="{CD8679D7-163C-4CC9-8C0F-0FAAF72BEDFB}" sibTransId="{0909ADCA-E1A0-44EC-95FB-C9C855190C1B}"/>
    <dgm:cxn modelId="{C4EB4F21-8C7D-4CD8-832E-B0882728723E}" type="presOf" srcId="{3BA659F6-C54A-476C-B3D6-280B55DEE9E3}" destId="{3EB7DC8D-4CE0-4DA0-AD6B-6D77A3E8B805}" srcOrd="0" destOrd="0" presId="urn:microsoft.com/office/officeart/2008/layout/LinedList"/>
    <dgm:cxn modelId="{466ED0F4-D464-48D8-AFC3-3BA12EE2EB2D}" srcId="{F28849AE-DBB0-4E49-ADF3-33945CFA320B}" destId="{E49F3705-E048-4D99-B5EB-20B9787ED3CB}" srcOrd="1" destOrd="0" parTransId="{BEA27DAC-4E41-4EA8-995E-DA59490403BD}" sibTransId="{867DABCB-7AEA-4DBC-97CE-6C658B77D65E}"/>
    <dgm:cxn modelId="{4361AAC3-C37C-47C9-B5B4-399746D18852}" type="presOf" srcId="{AE1B9D8A-D095-4FB6-8FB8-25A6747DB267}" destId="{D536E8E6-F12C-4BB1-9181-8878CF318080}" srcOrd="0" destOrd="0" presId="urn:microsoft.com/office/officeart/2008/layout/LinedList"/>
    <dgm:cxn modelId="{C047F9E7-443B-46E0-B6AC-49C70A020EE9}" srcId="{D0B8BE07-D9CF-404F-9EA0-F22DB7D071D3}" destId="{3BA659F6-C54A-476C-B3D6-280B55DEE9E3}" srcOrd="2" destOrd="0" parTransId="{CBCB893E-F037-4F40-AD7B-78016EA21A70}" sibTransId="{1A447BB8-5752-453D-B14D-19F3E5CEA6A0}"/>
    <dgm:cxn modelId="{5FB9788A-F4B1-4582-8196-5AB6381AF678}" srcId="{D0B8BE07-D9CF-404F-9EA0-F22DB7D071D3}" destId="{80FADE47-3260-4C7D-B3A4-81CFC69368A2}" srcOrd="5" destOrd="0" parTransId="{C12FA027-752B-4CC5-8CB2-DCFD10765A74}" sibTransId="{3BC8DA5A-6E04-42D2-AD07-F7A13177861A}"/>
    <dgm:cxn modelId="{ADDC2BA2-4C81-417B-A696-34FB6B1BE828}" type="presOf" srcId="{260DFD8D-C6C4-485D-ACB8-D9C205491697}" destId="{BD0431B6-7D6E-4532-BAE5-54DAFC5BBF0C}" srcOrd="0" destOrd="0" presId="urn:microsoft.com/office/officeart/2008/layout/LinedList"/>
    <dgm:cxn modelId="{00FFBD9D-F7DD-40D3-ABCD-E2192ABF7DFB}" type="presOf" srcId="{E49F3705-E048-4D99-B5EB-20B9787ED3CB}" destId="{B54E7E0D-931B-4EDC-BE82-9AE199B3D1CD}" srcOrd="0" destOrd="0" presId="urn:microsoft.com/office/officeart/2008/layout/LinedList"/>
    <dgm:cxn modelId="{12D0D033-CB76-483A-B5FE-FB448D9445F2}" srcId="{D0B8BE07-D9CF-404F-9EA0-F22DB7D071D3}" destId="{7E1A223B-64EA-4C50-BD26-58C4D97E93F9}" srcOrd="3" destOrd="0" parTransId="{5CA4E5A2-21C1-43F7-B2EC-D5E1CB7FB47C}" sibTransId="{23034793-4151-425F-BA96-2D350117AF6D}"/>
    <dgm:cxn modelId="{05EA6DE0-5547-41CA-A002-D7DADBB934E5}" srcId="{D0B8BE07-D9CF-404F-9EA0-F22DB7D071D3}" destId="{6B634405-1B99-48E1-9BEB-C58506739308}" srcOrd="0" destOrd="0" parTransId="{866126B7-5614-4407-880F-A675C6FAA191}" sibTransId="{D09071FD-C42F-4D68-A31E-529345CDBD5B}"/>
    <dgm:cxn modelId="{F309226D-E5EF-4036-93A8-40C63020F53D}" type="presOf" srcId="{E53C9164-AFA6-4869-943D-047EE9E2CC9A}" destId="{5AB958E3-C19F-4FA7-BF40-5C5D49989EE9}" srcOrd="0" destOrd="0" presId="urn:microsoft.com/office/officeart/2008/layout/LinedList"/>
    <dgm:cxn modelId="{0202E434-862B-4953-815B-42BDFCF68B2F}" type="presOf" srcId="{D0B8BE07-D9CF-404F-9EA0-F22DB7D071D3}" destId="{EB1F142A-022A-4E63-A245-7470EE418D53}" srcOrd="0" destOrd="0" presId="urn:microsoft.com/office/officeart/2008/layout/LinedList"/>
    <dgm:cxn modelId="{63D728CB-B851-4858-8717-54E7B189A720}" srcId="{D0B8BE07-D9CF-404F-9EA0-F22DB7D071D3}" destId="{E53C9164-AFA6-4869-943D-047EE9E2CC9A}" srcOrd="4" destOrd="0" parTransId="{BB910CA8-1223-4F51-B1E8-A20006F6A521}" sibTransId="{0F3F2136-EE73-4060-AF4F-5BA38C1E583A}"/>
    <dgm:cxn modelId="{DB94FC60-0C3B-4366-A976-D1924A05A002}" type="presOf" srcId="{85446956-3DA4-4B64-B6EA-8491FF7A4E82}" destId="{BFF5C941-A5B6-472A-BE5F-D002F5202748}" srcOrd="0" destOrd="0" presId="urn:microsoft.com/office/officeart/2008/layout/LinedList"/>
    <dgm:cxn modelId="{6B5E617A-D284-4AEC-8ED2-729661AFF69B}" type="presOf" srcId="{6B634405-1B99-48E1-9BEB-C58506739308}" destId="{137E4518-8480-4B22-BBB3-904B240C8012}" srcOrd="0" destOrd="0" presId="urn:microsoft.com/office/officeart/2008/layout/LinedList"/>
    <dgm:cxn modelId="{F7B5D127-0E7D-45E5-845F-AC304211AB5C}" type="presOf" srcId="{F28849AE-DBB0-4E49-ADF3-33945CFA320B}" destId="{E66B95DA-D352-4F4F-900C-AEAD9C4D0C9D}" srcOrd="0" destOrd="0" presId="urn:microsoft.com/office/officeart/2008/layout/LinedList"/>
    <dgm:cxn modelId="{D384CB92-5747-45FF-8495-C2D99EE8EB6D}" type="presOf" srcId="{80FADE47-3260-4C7D-B3A4-81CFC69368A2}" destId="{C4DC16D6-5ADB-4E76-AE53-E2A5BA290FBA}" srcOrd="0" destOrd="0" presId="urn:microsoft.com/office/officeart/2008/layout/LinedList"/>
    <dgm:cxn modelId="{D8FC3104-15BF-4F9B-B565-DCF3414C6899}" type="presParOf" srcId="{D536E8E6-F12C-4BB1-9181-8878CF318080}" destId="{11983A37-E777-49B4-973F-589269741C48}" srcOrd="0" destOrd="0" presId="urn:microsoft.com/office/officeart/2008/layout/LinedList"/>
    <dgm:cxn modelId="{691B928E-F2B7-4BC0-A92E-0E85E58A169F}" type="presParOf" srcId="{D536E8E6-F12C-4BB1-9181-8878CF318080}" destId="{D0C88663-D55D-440D-BE0D-2B6B1B5F54DC}" srcOrd="1" destOrd="0" presId="urn:microsoft.com/office/officeart/2008/layout/LinedList"/>
    <dgm:cxn modelId="{CDD45529-39A7-40C8-AD83-47705935CF61}" type="presParOf" srcId="{D0C88663-D55D-440D-BE0D-2B6B1B5F54DC}" destId="{EB1F142A-022A-4E63-A245-7470EE418D53}" srcOrd="0" destOrd="0" presId="urn:microsoft.com/office/officeart/2008/layout/LinedList"/>
    <dgm:cxn modelId="{D36A8B2B-8661-4E51-8496-216F449FBBD7}" type="presParOf" srcId="{D0C88663-D55D-440D-BE0D-2B6B1B5F54DC}" destId="{EA51A836-A3E4-45CC-90AB-A20069E19C28}" srcOrd="1" destOrd="0" presId="urn:microsoft.com/office/officeart/2008/layout/LinedList"/>
    <dgm:cxn modelId="{6C43CA20-7ABA-4BC3-8B1A-3A29B070A472}" type="presParOf" srcId="{EA51A836-A3E4-45CC-90AB-A20069E19C28}" destId="{09969EBE-E971-4AE3-9020-F436746E15B0}" srcOrd="0" destOrd="0" presId="urn:microsoft.com/office/officeart/2008/layout/LinedList"/>
    <dgm:cxn modelId="{6B8E4C64-1D20-49C3-A6AE-7DFA9D715F69}" type="presParOf" srcId="{EA51A836-A3E4-45CC-90AB-A20069E19C28}" destId="{09A313D3-146E-4923-B7AB-4235C7FC1692}" srcOrd="1" destOrd="0" presId="urn:microsoft.com/office/officeart/2008/layout/LinedList"/>
    <dgm:cxn modelId="{64936191-035B-4FB2-964F-EB02EB50E6CB}" type="presParOf" srcId="{09A313D3-146E-4923-B7AB-4235C7FC1692}" destId="{414C4904-875D-4465-93D4-B7F69E147623}" srcOrd="0" destOrd="0" presId="urn:microsoft.com/office/officeart/2008/layout/LinedList"/>
    <dgm:cxn modelId="{77D43780-C37A-45F5-89BB-2F1505335ABD}" type="presParOf" srcId="{09A313D3-146E-4923-B7AB-4235C7FC1692}" destId="{137E4518-8480-4B22-BBB3-904B240C8012}" srcOrd="1" destOrd="0" presId="urn:microsoft.com/office/officeart/2008/layout/LinedList"/>
    <dgm:cxn modelId="{54F468DD-DAF7-42AC-BD1B-D9CB886BFC5D}" type="presParOf" srcId="{09A313D3-146E-4923-B7AB-4235C7FC1692}" destId="{BEBFA1FE-A6BD-48F9-ACB7-E4E5C8E4F277}" srcOrd="2" destOrd="0" presId="urn:microsoft.com/office/officeart/2008/layout/LinedList"/>
    <dgm:cxn modelId="{DB409E5E-FB0A-4DCC-9FD1-F5DA2E85A3BA}" type="presParOf" srcId="{EA51A836-A3E4-45CC-90AB-A20069E19C28}" destId="{EB9DD6ED-4580-46B9-B9E3-2BFAF5DE5295}" srcOrd="2" destOrd="0" presId="urn:microsoft.com/office/officeart/2008/layout/LinedList"/>
    <dgm:cxn modelId="{4D92E1DD-87AD-496A-8C3A-6C9196CC9AD6}" type="presParOf" srcId="{EA51A836-A3E4-45CC-90AB-A20069E19C28}" destId="{B643D242-5494-4F32-ACC3-7EC242AAAED5}" srcOrd="3" destOrd="0" presId="urn:microsoft.com/office/officeart/2008/layout/LinedList"/>
    <dgm:cxn modelId="{64DB37C9-5E88-422C-AA98-7A6957BA32E0}" type="presParOf" srcId="{EA51A836-A3E4-45CC-90AB-A20069E19C28}" destId="{C8E2343D-2678-468C-81AC-FCA577A2866D}" srcOrd="4" destOrd="0" presId="urn:microsoft.com/office/officeart/2008/layout/LinedList"/>
    <dgm:cxn modelId="{C4A14A69-E778-41AE-BE6E-61673020E484}" type="presParOf" srcId="{C8E2343D-2678-468C-81AC-FCA577A2866D}" destId="{253596EE-45D3-46AB-B17C-4D9FA3CA65F8}" srcOrd="0" destOrd="0" presId="urn:microsoft.com/office/officeart/2008/layout/LinedList"/>
    <dgm:cxn modelId="{AF9CD5D7-0929-4915-B403-8049A790D10F}" type="presParOf" srcId="{C8E2343D-2678-468C-81AC-FCA577A2866D}" destId="{BD0431B6-7D6E-4532-BAE5-54DAFC5BBF0C}" srcOrd="1" destOrd="0" presId="urn:microsoft.com/office/officeart/2008/layout/LinedList"/>
    <dgm:cxn modelId="{A7583A3F-3220-424B-9E7B-85AF37E11ADB}" type="presParOf" srcId="{C8E2343D-2678-468C-81AC-FCA577A2866D}" destId="{313283D2-2648-4268-9E32-6B5B87E985A4}" srcOrd="2" destOrd="0" presId="urn:microsoft.com/office/officeart/2008/layout/LinedList"/>
    <dgm:cxn modelId="{51A7E2D0-A3F3-422C-B737-F277E92E95D7}" type="presParOf" srcId="{EA51A836-A3E4-45CC-90AB-A20069E19C28}" destId="{4A4FEDA5-655B-454D-9678-4B7BA809FABE}" srcOrd="5" destOrd="0" presId="urn:microsoft.com/office/officeart/2008/layout/LinedList"/>
    <dgm:cxn modelId="{CAB0D89A-F032-408F-8D91-D2A4CB72D238}" type="presParOf" srcId="{EA51A836-A3E4-45CC-90AB-A20069E19C28}" destId="{DA6FBE09-F0A3-45AD-B898-078E4B33A953}" srcOrd="6" destOrd="0" presId="urn:microsoft.com/office/officeart/2008/layout/LinedList"/>
    <dgm:cxn modelId="{DD05688B-6748-467B-B1E5-C199355D6BBA}" type="presParOf" srcId="{EA51A836-A3E4-45CC-90AB-A20069E19C28}" destId="{9FEFEC50-2AB4-4FB3-99C9-77924D9D7621}" srcOrd="7" destOrd="0" presId="urn:microsoft.com/office/officeart/2008/layout/LinedList"/>
    <dgm:cxn modelId="{E8CBDE36-8E72-48F8-B2EC-3E42544E32C0}" type="presParOf" srcId="{9FEFEC50-2AB4-4FB3-99C9-77924D9D7621}" destId="{12D5F7F6-EAEF-40C3-A78E-4E27CC78D590}" srcOrd="0" destOrd="0" presId="urn:microsoft.com/office/officeart/2008/layout/LinedList"/>
    <dgm:cxn modelId="{5AB866BE-BCBB-4A00-8773-D88CD6EEFBBB}" type="presParOf" srcId="{9FEFEC50-2AB4-4FB3-99C9-77924D9D7621}" destId="{3EB7DC8D-4CE0-4DA0-AD6B-6D77A3E8B805}" srcOrd="1" destOrd="0" presId="urn:microsoft.com/office/officeart/2008/layout/LinedList"/>
    <dgm:cxn modelId="{CF66FCB8-F57A-483C-B296-4C5F02DB0065}" type="presParOf" srcId="{9FEFEC50-2AB4-4FB3-99C9-77924D9D7621}" destId="{CC3841F7-68ED-4AF9-924D-16074E7D3CD5}" srcOrd="2" destOrd="0" presId="urn:microsoft.com/office/officeart/2008/layout/LinedList"/>
    <dgm:cxn modelId="{164D7C8B-A573-4358-9E15-905DDAEBFD36}" type="presParOf" srcId="{EA51A836-A3E4-45CC-90AB-A20069E19C28}" destId="{7176F930-D7F3-46DB-BAB9-D72D893C4FF4}" srcOrd="8" destOrd="0" presId="urn:microsoft.com/office/officeart/2008/layout/LinedList"/>
    <dgm:cxn modelId="{1E2180A5-18ED-4E83-9706-FF9EF2EBFD2F}" type="presParOf" srcId="{EA51A836-A3E4-45CC-90AB-A20069E19C28}" destId="{85E2CFD7-04BE-434D-8FA8-ACC782B36955}" srcOrd="9" destOrd="0" presId="urn:microsoft.com/office/officeart/2008/layout/LinedList"/>
    <dgm:cxn modelId="{DD7B4F46-ACC3-4E4B-907A-D72BDD664167}" type="presParOf" srcId="{EA51A836-A3E4-45CC-90AB-A20069E19C28}" destId="{6CF90DE1-2469-42F3-B9F8-ADB156D23CC7}" srcOrd="10" destOrd="0" presId="urn:microsoft.com/office/officeart/2008/layout/LinedList"/>
    <dgm:cxn modelId="{E5274160-D624-460E-A37F-F83AFF1A17F5}" type="presParOf" srcId="{6CF90DE1-2469-42F3-B9F8-ADB156D23CC7}" destId="{100B1436-BCAA-4012-AFC9-8F9BED028B44}" srcOrd="0" destOrd="0" presId="urn:microsoft.com/office/officeart/2008/layout/LinedList"/>
    <dgm:cxn modelId="{16C2628F-072A-4994-AC7E-749461281F30}" type="presParOf" srcId="{6CF90DE1-2469-42F3-B9F8-ADB156D23CC7}" destId="{AEC12F8C-206F-4E42-8AD0-18F936B4EB99}" srcOrd="1" destOrd="0" presId="urn:microsoft.com/office/officeart/2008/layout/LinedList"/>
    <dgm:cxn modelId="{9B95DBD3-4EDE-4FE0-B657-991A3AF8EA06}" type="presParOf" srcId="{6CF90DE1-2469-42F3-B9F8-ADB156D23CC7}" destId="{0146EE26-A2FB-456F-BB8A-FC42FAF1440D}" srcOrd="2" destOrd="0" presId="urn:microsoft.com/office/officeart/2008/layout/LinedList"/>
    <dgm:cxn modelId="{691ADF7C-5FED-4141-B414-C1F01C225CDC}" type="presParOf" srcId="{EA51A836-A3E4-45CC-90AB-A20069E19C28}" destId="{109BB144-C49C-44D7-9ABD-BFE33FA4DF3F}" srcOrd="11" destOrd="0" presId="urn:microsoft.com/office/officeart/2008/layout/LinedList"/>
    <dgm:cxn modelId="{42A038F9-A694-4D33-8EA2-D88949EBD442}" type="presParOf" srcId="{EA51A836-A3E4-45CC-90AB-A20069E19C28}" destId="{896E9D05-D364-43B8-8BE7-1F7AD8EB392F}" srcOrd="12" destOrd="0" presId="urn:microsoft.com/office/officeart/2008/layout/LinedList"/>
    <dgm:cxn modelId="{0A9C4D57-E05C-4A3E-923E-A1E8958D08EC}" type="presParOf" srcId="{EA51A836-A3E4-45CC-90AB-A20069E19C28}" destId="{0DDB4E3D-6186-4805-B9C2-722FAEF4F12D}" srcOrd="13" destOrd="0" presId="urn:microsoft.com/office/officeart/2008/layout/LinedList"/>
    <dgm:cxn modelId="{3519454D-3678-42AF-81B7-654F54C221A7}" type="presParOf" srcId="{0DDB4E3D-6186-4805-B9C2-722FAEF4F12D}" destId="{6F3FA0EF-6F80-4BC9-BEE5-387F731DA0EC}" srcOrd="0" destOrd="0" presId="urn:microsoft.com/office/officeart/2008/layout/LinedList"/>
    <dgm:cxn modelId="{A4E1E834-BD5C-4F63-B65B-FCCB9368F103}" type="presParOf" srcId="{0DDB4E3D-6186-4805-B9C2-722FAEF4F12D}" destId="{5AB958E3-C19F-4FA7-BF40-5C5D49989EE9}" srcOrd="1" destOrd="0" presId="urn:microsoft.com/office/officeart/2008/layout/LinedList"/>
    <dgm:cxn modelId="{DAC073EA-6C55-4571-9F0D-22FC737EF2CE}" type="presParOf" srcId="{0DDB4E3D-6186-4805-B9C2-722FAEF4F12D}" destId="{73118575-FE24-485E-B12D-D94C43EE806B}" srcOrd="2" destOrd="0" presId="urn:microsoft.com/office/officeart/2008/layout/LinedList"/>
    <dgm:cxn modelId="{D3B1C6E0-002D-4C5A-ADE7-1A9C490F7594}" type="presParOf" srcId="{EA51A836-A3E4-45CC-90AB-A20069E19C28}" destId="{B692EDE7-E025-4A7C-B397-5C88FCCC9913}" srcOrd="14" destOrd="0" presId="urn:microsoft.com/office/officeart/2008/layout/LinedList"/>
    <dgm:cxn modelId="{BC147056-F5B0-490D-91EE-8A54EAA43885}" type="presParOf" srcId="{EA51A836-A3E4-45CC-90AB-A20069E19C28}" destId="{85DB434A-EEA9-4240-A661-995874E8FA49}" srcOrd="15" destOrd="0" presId="urn:microsoft.com/office/officeart/2008/layout/LinedList"/>
    <dgm:cxn modelId="{438DA77C-E33D-4B90-A533-82EBA24D1F94}" type="presParOf" srcId="{EA51A836-A3E4-45CC-90AB-A20069E19C28}" destId="{DDDC4279-9843-4540-87E9-3F1E19AA1265}" srcOrd="16" destOrd="0" presId="urn:microsoft.com/office/officeart/2008/layout/LinedList"/>
    <dgm:cxn modelId="{F70D11D5-6B48-4CDD-8408-B2FE53071773}" type="presParOf" srcId="{DDDC4279-9843-4540-87E9-3F1E19AA1265}" destId="{000EC7E9-91FA-40DE-9DDA-595552A224C1}" srcOrd="0" destOrd="0" presId="urn:microsoft.com/office/officeart/2008/layout/LinedList"/>
    <dgm:cxn modelId="{928895DD-EBEB-4F19-AF24-5869498E1737}" type="presParOf" srcId="{DDDC4279-9843-4540-87E9-3F1E19AA1265}" destId="{C4DC16D6-5ADB-4E76-AE53-E2A5BA290FBA}" srcOrd="1" destOrd="0" presId="urn:microsoft.com/office/officeart/2008/layout/LinedList"/>
    <dgm:cxn modelId="{A8646547-45B9-446B-A7D9-6C13412C51AF}" type="presParOf" srcId="{DDDC4279-9843-4540-87E9-3F1E19AA1265}" destId="{2AB20269-C709-4B3A-8C6D-3D0C6BAFD80A}" srcOrd="2" destOrd="0" presId="urn:microsoft.com/office/officeart/2008/layout/LinedList"/>
    <dgm:cxn modelId="{3C83E390-351A-4CF4-B68E-84C51EA4FC99}" type="presParOf" srcId="{EA51A836-A3E4-45CC-90AB-A20069E19C28}" destId="{942CBE58-0916-48BB-9C27-F17440B3E771}" srcOrd="17" destOrd="0" presId="urn:microsoft.com/office/officeart/2008/layout/LinedList"/>
    <dgm:cxn modelId="{2A8D15DC-20A0-4691-8220-BEDF0D0F542C}" type="presParOf" srcId="{EA51A836-A3E4-45CC-90AB-A20069E19C28}" destId="{53D6A8C5-4957-4A7F-AAE9-2FAD2A7A43B8}" srcOrd="18" destOrd="0" presId="urn:microsoft.com/office/officeart/2008/layout/LinedList"/>
    <dgm:cxn modelId="{6E6D91C6-F656-4AF1-AD54-E0FEA883B688}" type="presParOf" srcId="{D536E8E6-F12C-4BB1-9181-8878CF318080}" destId="{08E88F02-D2B5-45E7-A37C-E68A1384995A}" srcOrd="2" destOrd="0" presId="urn:microsoft.com/office/officeart/2008/layout/LinedList"/>
    <dgm:cxn modelId="{05A74BFC-04D0-4C5C-B5D9-E602393E319E}" type="presParOf" srcId="{D536E8E6-F12C-4BB1-9181-8878CF318080}" destId="{40413A80-E82C-4762-AFEF-558DDBA19897}" srcOrd="3" destOrd="0" presId="urn:microsoft.com/office/officeart/2008/layout/LinedList"/>
    <dgm:cxn modelId="{E05C10B0-8A5A-4159-80E5-3BD45A019F56}" type="presParOf" srcId="{40413A80-E82C-4762-AFEF-558DDBA19897}" destId="{E66B95DA-D352-4F4F-900C-AEAD9C4D0C9D}" srcOrd="0" destOrd="0" presId="urn:microsoft.com/office/officeart/2008/layout/LinedList"/>
    <dgm:cxn modelId="{2971E053-1DFE-47AA-9093-0B9BE37415A9}" type="presParOf" srcId="{40413A80-E82C-4762-AFEF-558DDBA19897}" destId="{76DE9572-7201-4E51-BF9C-6FFC0C3F2A94}" srcOrd="1" destOrd="0" presId="urn:microsoft.com/office/officeart/2008/layout/LinedList"/>
    <dgm:cxn modelId="{3B9EEB41-0BC0-4E62-8490-0FFAADA1B2F6}" type="presParOf" srcId="{76DE9572-7201-4E51-BF9C-6FFC0C3F2A94}" destId="{E81384EE-5F7F-401B-B85C-E5F03E20529F}" srcOrd="0" destOrd="0" presId="urn:microsoft.com/office/officeart/2008/layout/LinedList"/>
    <dgm:cxn modelId="{C1898128-151F-491B-9E1F-2143A01A16D6}" type="presParOf" srcId="{76DE9572-7201-4E51-BF9C-6FFC0C3F2A94}" destId="{DC7837E7-0FA3-4384-AA3C-AA26D536E43C}" srcOrd="1" destOrd="0" presId="urn:microsoft.com/office/officeart/2008/layout/LinedList"/>
    <dgm:cxn modelId="{62ED5655-EDA7-4AFD-8F5A-4A7C6895612C}" type="presParOf" srcId="{DC7837E7-0FA3-4384-AA3C-AA26D536E43C}" destId="{55C7FE92-8CE7-4640-A924-368651E75F41}" srcOrd="0" destOrd="0" presId="urn:microsoft.com/office/officeart/2008/layout/LinedList"/>
    <dgm:cxn modelId="{4C1249ED-8E1B-4501-A3E1-D310CF41F030}" type="presParOf" srcId="{DC7837E7-0FA3-4384-AA3C-AA26D536E43C}" destId="{BFF5C941-A5B6-472A-BE5F-D002F5202748}" srcOrd="1" destOrd="0" presId="urn:microsoft.com/office/officeart/2008/layout/LinedList"/>
    <dgm:cxn modelId="{593B2136-BC10-4AD0-9FCB-5A45A6373484}" type="presParOf" srcId="{DC7837E7-0FA3-4384-AA3C-AA26D536E43C}" destId="{353BE00F-FC15-4FD1-A4F1-DD1EA87B5F70}" srcOrd="2" destOrd="0" presId="urn:microsoft.com/office/officeart/2008/layout/LinedList"/>
    <dgm:cxn modelId="{7BB1CACD-308C-44D4-91EB-FC91D0630AB8}" type="presParOf" srcId="{76DE9572-7201-4E51-BF9C-6FFC0C3F2A94}" destId="{46567D99-FCCE-4D3C-8CD1-E9350D31EB19}" srcOrd="2" destOrd="0" presId="urn:microsoft.com/office/officeart/2008/layout/LinedList"/>
    <dgm:cxn modelId="{FCB2C280-FA77-469E-8D7C-DA0CF3B11DAC}" type="presParOf" srcId="{76DE9572-7201-4E51-BF9C-6FFC0C3F2A94}" destId="{1DABA84C-5A2F-4002-A489-51BD831FA522}" srcOrd="3" destOrd="0" presId="urn:microsoft.com/office/officeart/2008/layout/LinedList"/>
    <dgm:cxn modelId="{E28BBFD4-E0F9-4AF2-A8A2-48E71D2C0DCB}" type="presParOf" srcId="{76DE9572-7201-4E51-BF9C-6FFC0C3F2A94}" destId="{02FFB8DE-E811-4BA5-A2C4-F5351D8EE035}" srcOrd="4" destOrd="0" presId="urn:microsoft.com/office/officeart/2008/layout/LinedList"/>
    <dgm:cxn modelId="{B1DA6E5D-E2F4-4080-96FA-E8B576D8F820}" type="presParOf" srcId="{02FFB8DE-E811-4BA5-A2C4-F5351D8EE035}" destId="{0512A591-FDC1-48A3-8C0C-D7DDF2A0D505}" srcOrd="0" destOrd="0" presId="urn:microsoft.com/office/officeart/2008/layout/LinedList"/>
    <dgm:cxn modelId="{79123D06-4F53-4FD8-9194-05AEF16207AA}" type="presParOf" srcId="{02FFB8DE-E811-4BA5-A2C4-F5351D8EE035}" destId="{B54E7E0D-931B-4EDC-BE82-9AE199B3D1CD}" srcOrd="1" destOrd="0" presId="urn:microsoft.com/office/officeart/2008/layout/LinedList"/>
    <dgm:cxn modelId="{E8BFE343-8561-4239-9DED-AAAED6533F3B}" type="presParOf" srcId="{02FFB8DE-E811-4BA5-A2C4-F5351D8EE035}" destId="{B7116B8F-E545-4C59-A806-28AECD64889A}" srcOrd="2" destOrd="0" presId="urn:microsoft.com/office/officeart/2008/layout/LinedList"/>
    <dgm:cxn modelId="{4772A332-4930-4037-AB9D-D32E6F4019B4}" type="presParOf" srcId="{76DE9572-7201-4E51-BF9C-6FFC0C3F2A94}" destId="{EF67A0EC-1D13-40C7-9258-226DEE9CE68F}" srcOrd="5" destOrd="0" presId="urn:microsoft.com/office/officeart/2008/layout/LinedList"/>
    <dgm:cxn modelId="{FAAAB124-586C-481E-BFCE-5E91B9EDA2A3}" type="presParOf" srcId="{76DE9572-7201-4E51-BF9C-6FFC0C3F2A94}" destId="{964BBDF4-503F-41CA-AEB6-24A1CA82E889}" srcOrd="6"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BDB91A-EAB9-4FD9-BE91-5D3DC3C85834}" type="doc">
      <dgm:prSet loTypeId="urn:microsoft.com/office/officeart/2005/8/layout/hierarchy1" loCatId="hierarchy" qsTypeId="urn:microsoft.com/office/officeart/2005/8/quickstyle/3d3" qsCatId="3D" csTypeId="urn:microsoft.com/office/officeart/2005/8/colors/colorful2" csCatId="colorful" phldr="1"/>
      <dgm:spPr/>
      <dgm:t>
        <a:bodyPr/>
        <a:lstStyle/>
        <a:p>
          <a:endParaRPr lang="en-US"/>
        </a:p>
      </dgm:t>
    </dgm:pt>
    <dgm:pt modelId="{C9DD6BD6-9B70-4E0B-9BD9-A43F9105CB14}">
      <dgm:prSet phldrT="[Text]" custT="1"/>
      <dgm:spPr/>
      <dgm:t>
        <a:bodyPr/>
        <a:lstStyle/>
        <a:p>
          <a:r>
            <a:rPr lang="en-US" sz="2400" dirty="0" smtClean="0">
              <a:solidFill>
                <a:srgbClr val="002060"/>
              </a:solidFill>
              <a:latin typeface="Arial Black" pitchFamily="34" charset="0"/>
            </a:rPr>
            <a:t>PARTS</a:t>
          </a:r>
          <a:endParaRPr lang="en-US" sz="2400" dirty="0">
            <a:solidFill>
              <a:srgbClr val="002060"/>
            </a:solidFill>
            <a:latin typeface="Arial Black" pitchFamily="34" charset="0"/>
          </a:endParaRPr>
        </a:p>
      </dgm:t>
    </dgm:pt>
    <dgm:pt modelId="{84ED326F-25C6-423B-99F1-C5852EB614BF}" type="parTrans" cxnId="{9E4B131A-F712-47F2-A8ED-C005DD7F2499}">
      <dgm:prSet/>
      <dgm:spPr/>
      <dgm:t>
        <a:bodyPr/>
        <a:lstStyle/>
        <a:p>
          <a:endParaRPr lang="en-US">
            <a:solidFill>
              <a:srgbClr val="002060"/>
            </a:solidFill>
            <a:latin typeface="Arial Rounded MT Bold" panose="020F0704030504030204" pitchFamily="34" charset="0"/>
          </a:endParaRPr>
        </a:p>
      </dgm:t>
    </dgm:pt>
    <dgm:pt modelId="{7B7C5B5B-F692-466A-A49D-6555C811BBFF}" type="sibTrans" cxnId="{9E4B131A-F712-47F2-A8ED-C005DD7F2499}">
      <dgm:prSet/>
      <dgm:spPr/>
      <dgm:t>
        <a:bodyPr/>
        <a:lstStyle/>
        <a:p>
          <a:endParaRPr lang="en-US">
            <a:solidFill>
              <a:srgbClr val="002060"/>
            </a:solidFill>
            <a:latin typeface="Arial Rounded MT Bold" panose="020F0704030504030204" pitchFamily="34" charset="0"/>
          </a:endParaRPr>
        </a:p>
      </dgm:t>
    </dgm:pt>
    <dgm:pt modelId="{977ECBCA-3C3E-4F80-9D5B-6E886B93D8B2}">
      <dgm:prSet phldrT="[Text]" custT="1"/>
      <dgm:spPr/>
      <dgm:t>
        <a:bodyPr/>
        <a:lstStyle/>
        <a:p>
          <a:r>
            <a:rPr lang="en-US" sz="2400" dirty="0" smtClean="0">
              <a:solidFill>
                <a:srgbClr val="002060"/>
              </a:solidFill>
              <a:latin typeface="Arial Rounded MT Bold" panose="020F0704030504030204" pitchFamily="34" charset="0"/>
            </a:rPr>
            <a:t>Part I</a:t>
          </a:r>
          <a:endParaRPr lang="en-US" sz="2400" dirty="0">
            <a:solidFill>
              <a:srgbClr val="002060"/>
            </a:solidFill>
            <a:latin typeface="Arial Rounded MT Bold" panose="020F0704030504030204" pitchFamily="34" charset="0"/>
          </a:endParaRPr>
        </a:p>
      </dgm:t>
    </dgm:pt>
    <dgm:pt modelId="{ECC72B50-CD74-4F34-B3C0-A1AE796F1246}" type="parTrans" cxnId="{DC6A22E0-68F3-478B-BEDA-8B20FD8B1503}">
      <dgm:prSet/>
      <dgm:spPr/>
      <dgm:t>
        <a:bodyPr/>
        <a:lstStyle/>
        <a:p>
          <a:endParaRPr lang="en-US">
            <a:solidFill>
              <a:srgbClr val="002060"/>
            </a:solidFill>
            <a:latin typeface="Arial Rounded MT Bold" panose="020F0704030504030204" pitchFamily="34" charset="0"/>
          </a:endParaRPr>
        </a:p>
      </dgm:t>
    </dgm:pt>
    <dgm:pt modelId="{84226716-F4BB-4750-AE3D-C70E61F79EBD}" type="sibTrans" cxnId="{DC6A22E0-68F3-478B-BEDA-8B20FD8B1503}">
      <dgm:prSet/>
      <dgm:spPr/>
      <dgm:t>
        <a:bodyPr/>
        <a:lstStyle/>
        <a:p>
          <a:endParaRPr lang="en-US">
            <a:solidFill>
              <a:srgbClr val="002060"/>
            </a:solidFill>
            <a:latin typeface="Arial Rounded MT Bold" panose="020F0704030504030204" pitchFamily="34" charset="0"/>
          </a:endParaRPr>
        </a:p>
      </dgm:t>
    </dgm:pt>
    <dgm:pt modelId="{0E59C98B-ED20-424A-AE3D-02A2FF67BFD2}">
      <dgm:prSet phldrT="[Text]" custT="1"/>
      <dgm:spPr/>
      <dgm:t>
        <a:bodyPr/>
        <a:lstStyle/>
        <a:p>
          <a:r>
            <a:rPr lang="en-US" sz="2400" dirty="0" smtClean="0">
              <a:solidFill>
                <a:srgbClr val="002060"/>
              </a:solidFill>
              <a:latin typeface="Arial Rounded MT Bold" panose="020F0704030504030204" pitchFamily="34" charset="0"/>
            </a:rPr>
            <a:t>Part II</a:t>
          </a:r>
          <a:endParaRPr lang="en-US" sz="2400" dirty="0">
            <a:solidFill>
              <a:srgbClr val="002060"/>
            </a:solidFill>
            <a:latin typeface="Arial Rounded MT Bold" panose="020F0704030504030204" pitchFamily="34" charset="0"/>
          </a:endParaRPr>
        </a:p>
      </dgm:t>
    </dgm:pt>
    <dgm:pt modelId="{DE3A7AE2-4A74-425F-9B25-12DDEA9B4BB7}" type="parTrans" cxnId="{810578F7-5813-474D-B165-77FCB05D992F}">
      <dgm:prSet/>
      <dgm:spPr/>
      <dgm:t>
        <a:bodyPr/>
        <a:lstStyle/>
        <a:p>
          <a:endParaRPr lang="en-US">
            <a:solidFill>
              <a:srgbClr val="002060"/>
            </a:solidFill>
            <a:latin typeface="Arial Rounded MT Bold" panose="020F0704030504030204" pitchFamily="34" charset="0"/>
          </a:endParaRPr>
        </a:p>
      </dgm:t>
    </dgm:pt>
    <dgm:pt modelId="{BBA7D410-B10B-469D-B527-FE24D210875C}" type="sibTrans" cxnId="{810578F7-5813-474D-B165-77FCB05D992F}">
      <dgm:prSet/>
      <dgm:spPr/>
      <dgm:t>
        <a:bodyPr/>
        <a:lstStyle/>
        <a:p>
          <a:endParaRPr lang="en-US">
            <a:solidFill>
              <a:srgbClr val="002060"/>
            </a:solidFill>
            <a:latin typeface="Arial Rounded MT Bold" panose="020F0704030504030204" pitchFamily="34" charset="0"/>
          </a:endParaRPr>
        </a:p>
      </dgm:t>
    </dgm:pt>
    <dgm:pt modelId="{746D5C4D-9570-4C82-8541-0CB39C90AA3E}">
      <dgm:prSet phldrT="[Text]" custT="1"/>
      <dgm:spPr/>
      <dgm:t>
        <a:bodyPr/>
        <a:lstStyle/>
        <a:p>
          <a:r>
            <a:rPr lang="en-US" sz="2400" dirty="0" smtClean="0">
              <a:solidFill>
                <a:srgbClr val="002060"/>
              </a:solidFill>
              <a:latin typeface="Arial Rounded MT Bold" panose="020F0704030504030204" pitchFamily="34" charset="0"/>
            </a:rPr>
            <a:t>Part III</a:t>
          </a:r>
          <a:endParaRPr lang="en-US" sz="2400" dirty="0">
            <a:solidFill>
              <a:srgbClr val="002060"/>
            </a:solidFill>
            <a:latin typeface="Arial Rounded MT Bold" panose="020F0704030504030204" pitchFamily="34" charset="0"/>
          </a:endParaRPr>
        </a:p>
      </dgm:t>
    </dgm:pt>
    <dgm:pt modelId="{DA6B54E9-6A6D-49F0-A8CF-F7227C0B313E}" type="parTrans" cxnId="{5F021D86-54B8-4E56-8E64-1CA7E2CB4E3F}">
      <dgm:prSet/>
      <dgm:spPr/>
      <dgm:t>
        <a:bodyPr/>
        <a:lstStyle/>
        <a:p>
          <a:endParaRPr lang="en-US">
            <a:solidFill>
              <a:srgbClr val="002060"/>
            </a:solidFill>
            <a:latin typeface="Arial Rounded MT Bold" panose="020F0704030504030204" pitchFamily="34" charset="0"/>
          </a:endParaRPr>
        </a:p>
      </dgm:t>
    </dgm:pt>
    <dgm:pt modelId="{BAD2D628-772B-4AC6-84FF-B59D73835678}" type="sibTrans" cxnId="{5F021D86-54B8-4E56-8E64-1CA7E2CB4E3F}">
      <dgm:prSet/>
      <dgm:spPr/>
      <dgm:t>
        <a:bodyPr/>
        <a:lstStyle/>
        <a:p>
          <a:endParaRPr lang="en-US">
            <a:solidFill>
              <a:srgbClr val="002060"/>
            </a:solidFill>
            <a:latin typeface="Arial Rounded MT Bold" panose="020F0704030504030204" pitchFamily="34" charset="0"/>
          </a:endParaRPr>
        </a:p>
      </dgm:t>
    </dgm:pt>
    <dgm:pt modelId="{125421C4-5D1D-4A36-A1B5-8D71227996BA}">
      <dgm:prSet phldrT="[Text]" custT="1"/>
      <dgm:spPr/>
      <dgm:t>
        <a:bodyPr/>
        <a:lstStyle/>
        <a:p>
          <a:r>
            <a:rPr lang="en-US" sz="2400" dirty="0" smtClean="0">
              <a:solidFill>
                <a:srgbClr val="002060"/>
              </a:solidFill>
              <a:latin typeface="Arial Rounded MT Bold" panose="020F0704030504030204" pitchFamily="34" charset="0"/>
            </a:rPr>
            <a:t>Part IV</a:t>
          </a:r>
          <a:endParaRPr lang="en-US" sz="2400" dirty="0">
            <a:solidFill>
              <a:srgbClr val="002060"/>
            </a:solidFill>
            <a:latin typeface="Arial Rounded MT Bold" panose="020F0704030504030204" pitchFamily="34" charset="0"/>
          </a:endParaRPr>
        </a:p>
      </dgm:t>
    </dgm:pt>
    <dgm:pt modelId="{906AECF8-A85B-4219-BC9C-F98A33A5EA7C}" type="parTrans" cxnId="{2045002B-6BC2-4C1A-8192-2B2C96CACD14}">
      <dgm:prSet/>
      <dgm:spPr/>
      <dgm:t>
        <a:bodyPr/>
        <a:lstStyle/>
        <a:p>
          <a:endParaRPr lang="en-US">
            <a:solidFill>
              <a:srgbClr val="002060"/>
            </a:solidFill>
            <a:latin typeface="Arial Rounded MT Bold" panose="020F0704030504030204" pitchFamily="34" charset="0"/>
          </a:endParaRPr>
        </a:p>
      </dgm:t>
    </dgm:pt>
    <dgm:pt modelId="{A41894A4-CE18-44F3-9AA2-90B662BA429C}" type="sibTrans" cxnId="{2045002B-6BC2-4C1A-8192-2B2C96CACD14}">
      <dgm:prSet/>
      <dgm:spPr/>
      <dgm:t>
        <a:bodyPr/>
        <a:lstStyle/>
        <a:p>
          <a:endParaRPr lang="en-US">
            <a:solidFill>
              <a:srgbClr val="002060"/>
            </a:solidFill>
            <a:latin typeface="Arial Rounded MT Bold" panose="020F0704030504030204" pitchFamily="34" charset="0"/>
          </a:endParaRPr>
        </a:p>
      </dgm:t>
    </dgm:pt>
    <dgm:pt modelId="{7343F2D2-3D4D-4AEE-B987-5E684281D75E}">
      <dgm:prSet custT="1"/>
      <dgm:spPr/>
      <dgm:t>
        <a:bodyPr/>
        <a:lstStyle/>
        <a:p>
          <a:r>
            <a:rPr lang="en-US" sz="2000" dirty="0" smtClean="0">
              <a:solidFill>
                <a:srgbClr val="002060"/>
              </a:solidFill>
              <a:latin typeface="Arial Rounded MT Bold" panose="020F0704030504030204" pitchFamily="34" charset="0"/>
            </a:rPr>
            <a:t>Part V</a:t>
          </a:r>
          <a:endParaRPr lang="en-US" sz="2000" dirty="0">
            <a:solidFill>
              <a:srgbClr val="002060"/>
            </a:solidFill>
            <a:latin typeface="Arial Rounded MT Bold" panose="020F0704030504030204" pitchFamily="34" charset="0"/>
          </a:endParaRPr>
        </a:p>
      </dgm:t>
    </dgm:pt>
    <dgm:pt modelId="{5B462AF5-9974-44CE-BF28-5970D92402CA}" type="parTrans" cxnId="{26E59E7F-52A7-4D9A-B8C4-AEC4A052F104}">
      <dgm:prSet/>
      <dgm:spPr/>
      <dgm:t>
        <a:bodyPr/>
        <a:lstStyle/>
        <a:p>
          <a:endParaRPr lang="en-US">
            <a:solidFill>
              <a:srgbClr val="002060"/>
            </a:solidFill>
            <a:latin typeface="Arial Rounded MT Bold" panose="020F0704030504030204" pitchFamily="34" charset="0"/>
          </a:endParaRPr>
        </a:p>
      </dgm:t>
    </dgm:pt>
    <dgm:pt modelId="{796FD24C-F21D-4F84-9D98-328A22C8183D}" type="sibTrans" cxnId="{26E59E7F-52A7-4D9A-B8C4-AEC4A052F104}">
      <dgm:prSet/>
      <dgm:spPr/>
      <dgm:t>
        <a:bodyPr/>
        <a:lstStyle/>
        <a:p>
          <a:endParaRPr lang="en-US">
            <a:solidFill>
              <a:srgbClr val="002060"/>
            </a:solidFill>
            <a:latin typeface="Arial Rounded MT Bold" panose="020F0704030504030204" pitchFamily="34" charset="0"/>
          </a:endParaRPr>
        </a:p>
      </dgm:t>
    </dgm:pt>
    <dgm:pt modelId="{CFBDBFA7-8B5A-4FFC-A7F6-03D3DD3C1DDB}">
      <dgm:prSet custT="1"/>
      <dgm:spPr/>
      <dgm:t>
        <a:bodyPr/>
        <a:lstStyle/>
        <a:p>
          <a:r>
            <a:rPr lang="en-US" sz="2400" dirty="0" smtClean="0">
              <a:solidFill>
                <a:srgbClr val="002060"/>
              </a:solidFill>
              <a:latin typeface="Arial Rounded MT Bold" panose="020F0704030504030204" pitchFamily="34" charset="0"/>
            </a:rPr>
            <a:t>Basic Details</a:t>
          </a:r>
          <a:endParaRPr lang="en-US" sz="2400" dirty="0">
            <a:solidFill>
              <a:srgbClr val="002060"/>
            </a:solidFill>
            <a:latin typeface="Arial Rounded MT Bold" panose="020F0704030504030204" pitchFamily="34" charset="0"/>
          </a:endParaRPr>
        </a:p>
      </dgm:t>
    </dgm:pt>
    <dgm:pt modelId="{1F336034-E35E-4BC9-B179-9C747D0875D2}" type="parTrans" cxnId="{66D7265C-B2CE-4B51-B1A2-D07469A2B4C3}">
      <dgm:prSet/>
      <dgm:spPr/>
      <dgm:t>
        <a:bodyPr/>
        <a:lstStyle/>
        <a:p>
          <a:endParaRPr lang="en-US">
            <a:solidFill>
              <a:srgbClr val="002060"/>
            </a:solidFill>
            <a:latin typeface="Arial Rounded MT Bold" panose="020F0704030504030204" pitchFamily="34" charset="0"/>
          </a:endParaRPr>
        </a:p>
      </dgm:t>
    </dgm:pt>
    <dgm:pt modelId="{476AE604-65CC-455D-BAB4-2AB8F70F7F47}" type="sibTrans" cxnId="{66D7265C-B2CE-4B51-B1A2-D07469A2B4C3}">
      <dgm:prSet/>
      <dgm:spPr/>
      <dgm:t>
        <a:bodyPr/>
        <a:lstStyle/>
        <a:p>
          <a:endParaRPr lang="en-US">
            <a:solidFill>
              <a:srgbClr val="002060"/>
            </a:solidFill>
            <a:latin typeface="Arial Rounded MT Bold" panose="020F0704030504030204" pitchFamily="34" charset="0"/>
          </a:endParaRPr>
        </a:p>
      </dgm:t>
    </dgm:pt>
    <dgm:pt modelId="{BAEEFE13-B3C3-40F9-AA90-7BD3ACA0ABA2}">
      <dgm:prSet custT="1"/>
      <dgm:spPr/>
      <dgm:t>
        <a:bodyPr/>
        <a:lstStyle/>
        <a:p>
          <a:r>
            <a:rPr lang="en-US" sz="2000" dirty="0" smtClean="0">
              <a:solidFill>
                <a:srgbClr val="002060"/>
              </a:solidFill>
              <a:latin typeface="Arial Rounded MT Bold" panose="020F0704030504030204" pitchFamily="34" charset="0"/>
            </a:rPr>
            <a:t>Table 1-4</a:t>
          </a:r>
          <a:endParaRPr lang="en-US" sz="2000" dirty="0">
            <a:solidFill>
              <a:srgbClr val="002060"/>
            </a:solidFill>
            <a:latin typeface="Arial Rounded MT Bold" panose="020F0704030504030204" pitchFamily="34" charset="0"/>
          </a:endParaRPr>
        </a:p>
      </dgm:t>
    </dgm:pt>
    <dgm:pt modelId="{0682C314-AF05-49EC-BE7C-02364F742083}" type="parTrans" cxnId="{B2A6D2A8-631F-4160-9D16-AFD66D6AFE98}">
      <dgm:prSet/>
      <dgm:spPr/>
      <dgm:t>
        <a:bodyPr/>
        <a:lstStyle/>
        <a:p>
          <a:endParaRPr lang="en-US">
            <a:solidFill>
              <a:srgbClr val="002060"/>
            </a:solidFill>
            <a:latin typeface="Arial Rounded MT Bold" panose="020F0704030504030204" pitchFamily="34" charset="0"/>
          </a:endParaRPr>
        </a:p>
      </dgm:t>
    </dgm:pt>
    <dgm:pt modelId="{83FBAB24-5BD3-490F-98A2-4D36C51C242D}" type="sibTrans" cxnId="{B2A6D2A8-631F-4160-9D16-AFD66D6AFE98}">
      <dgm:prSet/>
      <dgm:spPr/>
      <dgm:t>
        <a:bodyPr/>
        <a:lstStyle/>
        <a:p>
          <a:endParaRPr lang="en-US">
            <a:solidFill>
              <a:srgbClr val="002060"/>
            </a:solidFill>
            <a:latin typeface="Arial Rounded MT Bold" panose="020F0704030504030204" pitchFamily="34" charset="0"/>
          </a:endParaRPr>
        </a:p>
      </dgm:t>
    </dgm:pt>
    <dgm:pt modelId="{6E0C0CAB-3DE3-4606-B89B-B26E59A60B54}">
      <dgm:prSet custT="1"/>
      <dgm:spPr/>
      <dgm:t>
        <a:bodyPr/>
        <a:lstStyle/>
        <a:p>
          <a:r>
            <a:rPr lang="en-US" sz="2400" dirty="0" smtClean="0">
              <a:solidFill>
                <a:srgbClr val="002060"/>
              </a:solidFill>
              <a:latin typeface="Arial Rounded MT Bold" panose="020F0704030504030204" pitchFamily="34" charset="0"/>
            </a:rPr>
            <a:t>Recon </a:t>
          </a:r>
        </a:p>
        <a:p>
          <a:r>
            <a:rPr lang="en-US" sz="1800" dirty="0" smtClean="0">
              <a:solidFill>
                <a:srgbClr val="002060"/>
              </a:solidFill>
              <a:latin typeface="Arial Rounded MT Bold" panose="020F0704030504030204" pitchFamily="34" charset="0"/>
            </a:rPr>
            <a:t>Gross</a:t>
          </a:r>
          <a:r>
            <a:rPr lang="en-US" sz="2400" dirty="0" smtClean="0">
              <a:solidFill>
                <a:srgbClr val="002060"/>
              </a:solidFill>
              <a:latin typeface="Arial Rounded MT Bold" panose="020F0704030504030204" pitchFamily="34" charset="0"/>
            </a:rPr>
            <a:t> T/O</a:t>
          </a:r>
          <a:endParaRPr lang="en-US" sz="2400" dirty="0">
            <a:solidFill>
              <a:srgbClr val="002060"/>
            </a:solidFill>
            <a:latin typeface="Arial Rounded MT Bold" panose="020F0704030504030204" pitchFamily="34" charset="0"/>
          </a:endParaRPr>
        </a:p>
      </dgm:t>
    </dgm:pt>
    <dgm:pt modelId="{6A060534-A42E-4762-B866-5F48EC8421A4}" type="parTrans" cxnId="{4EBFF671-FFA3-4E8E-BE0E-88EDF24F6687}">
      <dgm:prSet/>
      <dgm:spPr/>
      <dgm:t>
        <a:bodyPr/>
        <a:lstStyle/>
        <a:p>
          <a:endParaRPr lang="en-US">
            <a:solidFill>
              <a:srgbClr val="002060"/>
            </a:solidFill>
            <a:latin typeface="Arial Rounded MT Bold" panose="020F0704030504030204" pitchFamily="34" charset="0"/>
          </a:endParaRPr>
        </a:p>
      </dgm:t>
    </dgm:pt>
    <dgm:pt modelId="{5898FE46-F8D2-4D4F-94DD-5CBBBB72F1DA}" type="sibTrans" cxnId="{4EBFF671-FFA3-4E8E-BE0E-88EDF24F6687}">
      <dgm:prSet/>
      <dgm:spPr/>
      <dgm:t>
        <a:bodyPr/>
        <a:lstStyle/>
        <a:p>
          <a:endParaRPr lang="en-US">
            <a:solidFill>
              <a:srgbClr val="002060"/>
            </a:solidFill>
            <a:latin typeface="Arial Rounded MT Bold" panose="020F0704030504030204" pitchFamily="34" charset="0"/>
          </a:endParaRPr>
        </a:p>
      </dgm:t>
    </dgm:pt>
    <dgm:pt modelId="{583A06B3-BFA4-48D3-8A78-8D2131C453BE}">
      <dgm:prSet custT="1"/>
      <dgm:spPr/>
      <dgm:t>
        <a:bodyPr/>
        <a:lstStyle/>
        <a:p>
          <a:r>
            <a:rPr lang="en-US" sz="2000" dirty="0" smtClean="0">
              <a:solidFill>
                <a:srgbClr val="002060"/>
              </a:solidFill>
              <a:latin typeface="Arial Rounded MT Bold" panose="020F0704030504030204" pitchFamily="34" charset="0"/>
            </a:rPr>
            <a:t>Table 5-6</a:t>
          </a:r>
          <a:endParaRPr lang="en-US" sz="2000" dirty="0">
            <a:solidFill>
              <a:srgbClr val="002060"/>
            </a:solidFill>
            <a:latin typeface="Arial Rounded MT Bold" panose="020F0704030504030204" pitchFamily="34" charset="0"/>
          </a:endParaRPr>
        </a:p>
      </dgm:t>
    </dgm:pt>
    <dgm:pt modelId="{D972B36E-10A6-4CE6-8799-726E0D2C91FF}" type="parTrans" cxnId="{6BDA0567-4DDD-497B-90A4-AE360B0E76EE}">
      <dgm:prSet/>
      <dgm:spPr/>
      <dgm:t>
        <a:bodyPr/>
        <a:lstStyle/>
        <a:p>
          <a:endParaRPr lang="en-US">
            <a:solidFill>
              <a:srgbClr val="002060"/>
            </a:solidFill>
            <a:latin typeface="Arial Rounded MT Bold" panose="020F0704030504030204" pitchFamily="34" charset="0"/>
          </a:endParaRPr>
        </a:p>
      </dgm:t>
    </dgm:pt>
    <dgm:pt modelId="{C2D70A41-1E6D-4BEB-B382-45CCE8A4C5D1}" type="sibTrans" cxnId="{6BDA0567-4DDD-497B-90A4-AE360B0E76EE}">
      <dgm:prSet/>
      <dgm:spPr/>
      <dgm:t>
        <a:bodyPr/>
        <a:lstStyle/>
        <a:p>
          <a:endParaRPr lang="en-US">
            <a:solidFill>
              <a:srgbClr val="002060"/>
            </a:solidFill>
            <a:latin typeface="Arial Rounded MT Bold" panose="020F0704030504030204" pitchFamily="34" charset="0"/>
          </a:endParaRPr>
        </a:p>
      </dgm:t>
    </dgm:pt>
    <dgm:pt modelId="{F5EDD5DB-60C6-45AC-AB9E-BE69F0B4B5C2}">
      <dgm:prSet custT="1"/>
      <dgm:spPr/>
      <dgm:t>
        <a:bodyPr/>
        <a:lstStyle/>
        <a:p>
          <a:r>
            <a:rPr lang="en-US" sz="2400" dirty="0" smtClean="0">
              <a:solidFill>
                <a:srgbClr val="002060"/>
              </a:solidFill>
              <a:latin typeface="Arial Rounded MT Bold" panose="020F0704030504030204" pitchFamily="34" charset="0"/>
            </a:rPr>
            <a:t>Recon Tax paid</a:t>
          </a:r>
          <a:endParaRPr lang="en-US" sz="2400" dirty="0">
            <a:solidFill>
              <a:srgbClr val="002060"/>
            </a:solidFill>
            <a:latin typeface="Arial Rounded MT Bold" panose="020F0704030504030204" pitchFamily="34" charset="0"/>
          </a:endParaRPr>
        </a:p>
      </dgm:t>
    </dgm:pt>
    <dgm:pt modelId="{1642AB87-479C-4103-94F6-92A9366CB5D9}" type="parTrans" cxnId="{D5DE3171-27DA-4A2A-AC95-0416BCE82143}">
      <dgm:prSet/>
      <dgm:spPr/>
      <dgm:t>
        <a:bodyPr/>
        <a:lstStyle/>
        <a:p>
          <a:endParaRPr lang="en-US">
            <a:solidFill>
              <a:srgbClr val="002060"/>
            </a:solidFill>
            <a:latin typeface="Arial Rounded MT Bold" panose="020F0704030504030204" pitchFamily="34" charset="0"/>
          </a:endParaRPr>
        </a:p>
      </dgm:t>
    </dgm:pt>
    <dgm:pt modelId="{21BDDF2E-6E52-4315-87E6-FC855CAD015A}" type="sibTrans" cxnId="{D5DE3171-27DA-4A2A-AC95-0416BCE82143}">
      <dgm:prSet/>
      <dgm:spPr/>
      <dgm:t>
        <a:bodyPr/>
        <a:lstStyle/>
        <a:p>
          <a:endParaRPr lang="en-US">
            <a:solidFill>
              <a:srgbClr val="002060"/>
            </a:solidFill>
            <a:latin typeface="Arial Rounded MT Bold" panose="020F0704030504030204" pitchFamily="34" charset="0"/>
          </a:endParaRPr>
        </a:p>
      </dgm:t>
    </dgm:pt>
    <dgm:pt modelId="{93029DEC-82F4-457D-AF7D-4BE08D5AED53}">
      <dgm:prSet custT="1"/>
      <dgm:spPr/>
      <dgm:t>
        <a:bodyPr/>
        <a:lstStyle/>
        <a:p>
          <a:r>
            <a:rPr lang="en-US" sz="2000" dirty="0" smtClean="0">
              <a:solidFill>
                <a:srgbClr val="002060"/>
              </a:solidFill>
              <a:latin typeface="Arial Rounded MT Bold" panose="020F0704030504030204" pitchFamily="34" charset="0"/>
            </a:rPr>
            <a:t>Table 9-11</a:t>
          </a:r>
          <a:endParaRPr lang="en-US" sz="2000" dirty="0">
            <a:solidFill>
              <a:srgbClr val="002060"/>
            </a:solidFill>
            <a:latin typeface="Arial Rounded MT Bold" panose="020F0704030504030204" pitchFamily="34" charset="0"/>
          </a:endParaRPr>
        </a:p>
      </dgm:t>
    </dgm:pt>
    <dgm:pt modelId="{11E30CBD-7315-4BCD-90A3-0E3A63840CD5}" type="parTrans" cxnId="{1A4AB065-1554-473D-BA82-7E0E6B5F38E5}">
      <dgm:prSet/>
      <dgm:spPr/>
      <dgm:t>
        <a:bodyPr/>
        <a:lstStyle/>
        <a:p>
          <a:endParaRPr lang="en-US">
            <a:solidFill>
              <a:srgbClr val="002060"/>
            </a:solidFill>
            <a:latin typeface="Arial Rounded MT Bold" panose="020F0704030504030204" pitchFamily="34" charset="0"/>
          </a:endParaRPr>
        </a:p>
      </dgm:t>
    </dgm:pt>
    <dgm:pt modelId="{45D88655-04D6-4113-969E-64B42503E59A}" type="sibTrans" cxnId="{1A4AB065-1554-473D-BA82-7E0E6B5F38E5}">
      <dgm:prSet/>
      <dgm:spPr/>
      <dgm:t>
        <a:bodyPr/>
        <a:lstStyle/>
        <a:p>
          <a:endParaRPr lang="en-US">
            <a:solidFill>
              <a:srgbClr val="002060"/>
            </a:solidFill>
            <a:latin typeface="Arial Rounded MT Bold" panose="020F0704030504030204" pitchFamily="34" charset="0"/>
          </a:endParaRPr>
        </a:p>
      </dgm:t>
    </dgm:pt>
    <dgm:pt modelId="{DD333B54-DF2E-4755-95F3-00CEC2D50842}">
      <dgm:prSet custT="1"/>
      <dgm:spPr/>
      <dgm:t>
        <a:bodyPr/>
        <a:lstStyle/>
        <a:p>
          <a:r>
            <a:rPr lang="en-US" sz="2400" dirty="0" smtClean="0">
              <a:solidFill>
                <a:srgbClr val="002060"/>
              </a:solidFill>
              <a:latin typeface="Arial Rounded MT Bold" panose="020F0704030504030204" pitchFamily="34" charset="0"/>
            </a:rPr>
            <a:t>Recon Net ITC</a:t>
          </a:r>
          <a:endParaRPr lang="en-US" sz="2400" dirty="0">
            <a:solidFill>
              <a:srgbClr val="002060"/>
            </a:solidFill>
            <a:latin typeface="Arial Rounded MT Bold" panose="020F0704030504030204" pitchFamily="34" charset="0"/>
          </a:endParaRPr>
        </a:p>
      </dgm:t>
    </dgm:pt>
    <dgm:pt modelId="{D629279B-5F78-453E-9EB2-180473CE7258}" type="parTrans" cxnId="{C6DDAA14-F45F-4C90-9092-AB4D477998AB}">
      <dgm:prSet/>
      <dgm:spPr/>
      <dgm:t>
        <a:bodyPr/>
        <a:lstStyle/>
        <a:p>
          <a:endParaRPr lang="en-US">
            <a:solidFill>
              <a:srgbClr val="002060"/>
            </a:solidFill>
            <a:latin typeface="Arial Rounded MT Bold" panose="020F0704030504030204" pitchFamily="34" charset="0"/>
          </a:endParaRPr>
        </a:p>
      </dgm:t>
    </dgm:pt>
    <dgm:pt modelId="{06FB9189-2C73-4F35-8808-8E64A6043D34}" type="sibTrans" cxnId="{C6DDAA14-F45F-4C90-9092-AB4D477998AB}">
      <dgm:prSet/>
      <dgm:spPr/>
      <dgm:t>
        <a:bodyPr/>
        <a:lstStyle/>
        <a:p>
          <a:endParaRPr lang="en-US">
            <a:solidFill>
              <a:srgbClr val="002060"/>
            </a:solidFill>
            <a:latin typeface="Arial Rounded MT Bold" panose="020F0704030504030204" pitchFamily="34" charset="0"/>
          </a:endParaRPr>
        </a:p>
      </dgm:t>
    </dgm:pt>
    <dgm:pt modelId="{9522E4DE-1169-4A41-9182-861776B482C2}">
      <dgm:prSet custT="1"/>
      <dgm:spPr/>
      <dgm:t>
        <a:bodyPr/>
        <a:lstStyle/>
        <a:p>
          <a:r>
            <a:rPr lang="en-US" sz="1600" b="1" dirty="0" smtClean="0">
              <a:solidFill>
                <a:srgbClr val="002060"/>
              </a:solidFill>
              <a:latin typeface="Arial Rounded MT Bold" panose="020F0704030504030204" pitchFamily="34" charset="0"/>
            </a:rPr>
            <a:t>Table 12 -16</a:t>
          </a:r>
          <a:endParaRPr lang="en-US" sz="1600" b="1" dirty="0">
            <a:solidFill>
              <a:srgbClr val="002060"/>
            </a:solidFill>
            <a:latin typeface="Arial Rounded MT Bold" panose="020F0704030504030204" pitchFamily="34" charset="0"/>
          </a:endParaRPr>
        </a:p>
      </dgm:t>
    </dgm:pt>
    <dgm:pt modelId="{BD96BF15-7770-4DD1-8372-9ED4EA9693F0}" type="parTrans" cxnId="{535804A8-79D7-4BC7-B6E2-D75E8675B5EE}">
      <dgm:prSet/>
      <dgm:spPr/>
      <dgm:t>
        <a:bodyPr/>
        <a:lstStyle/>
        <a:p>
          <a:endParaRPr lang="en-US">
            <a:solidFill>
              <a:srgbClr val="002060"/>
            </a:solidFill>
            <a:latin typeface="Arial Rounded MT Bold" panose="020F0704030504030204" pitchFamily="34" charset="0"/>
          </a:endParaRPr>
        </a:p>
      </dgm:t>
    </dgm:pt>
    <dgm:pt modelId="{45F91BE2-C90F-4421-9F0F-790EF06CF3D7}" type="sibTrans" cxnId="{535804A8-79D7-4BC7-B6E2-D75E8675B5EE}">
      <dgm:prSet/>
      <dgm:spPr/>
      <dgm:t>
        <a:bodyPr/>
        <a:lstStyle/>
        <a:p>
          <a:endParaRPr lang="en-US">
            <a:solidFill>
              <a:srgbClr val="002060"/>
            </a:solidFill>
            <a:latin typeface="Arial Rounded MT Bold" panose="020F0704030504030204" pitchFamily="34" charset="0"/>
          </a:endParaRPr>
        </a:p>
      </dgm:t>
    </dgm:pt>
    <dgm:pt modelId="{757EE1D0-11A6-481C-A3AF-A9A0A346BEDE}">
      <dgm:prSet custT="1"/>
      <dgm:spPr/>
      <dgm:t>
        <a:bodyPr/>
        <a:lstStyle/>
        <a:p>
          <a:r>
            <a:rPr lang="en-US" sz="1600" dirty="0" smtClean="0">
              <a:solidFill>
                <a:srgbClr val="002060"/>
              </a:solidFill>
              <a:latin typeface="Arial Rounded MT Bold" panose="020F0704030504030204" pitchFamily="34" charset="0"/>
            </a:rPr>
            <a:t>Auditor’S Recommen-</a:t>
          </a:r>
        </a:p>
        <a:p>
          <a:r>
            <a:rPr lang="en-US" sz="1600" dirty="0" smtClean="0">
              <a:solidFill>
                <a:srgbClr val="002060"/>
              </a:solidFill>
              <a:latin typeface="Arial Rounded MT Bold" panose="020F0704030504030204" pitchFamily="34" charset="0"/>
            </a:rPr>
            <a:t>dation on Additional Liability due to non-</a:t>
          </a:r>
          <a:r>
            <a:rPr lang="en-US" sz="1600" dirty="0" err="1" smtClean="0">
              <a:solidFill>
                <a:srgbClr val="002060"/>
              </a:solidFill>
              <a:latin typeface="Arial Rounded MT Bold" panose="020F0704030504030204" pitchFamily="34" charset="0"/>
            </a:rPr>
            <a:t>reconcilaton</a:t>
          </a:r>
          <a:r>
            <a:rPr lang="en-US" sz="1600" dirty="0" smtClean="0">
              <a:solidFill>
                <a:srgbClr val="002060"/>
              </a:solidFill>
              <a:latin typeface="Arial Rounded MT Bold" panose="020F0704030504030204" pitchFamily="34" charset="0"/>
            </a:rPr>
            <a:t>.</a:t>
          </a:r>
          <a:endParaRPr lang="en-US" sz="1600" dirty="0">
            <a:solidFill>
              <a:srgbClr val="002060"/>
            </a:solidFill>
            <a:latin typeface="Arial Rounded MT Bold" panose="020F0704030504030204" pitchFamily="34" charset="0"/>
          </a:endParaRPr>
        </a:p>
      </dgm:t>
    </dgm:pt>
    <dgm:pt modelId="{D777A9F8-2090-40FE-BA2B-911055D7D718}" type="parTrans" cxnId="{CEA02322-613E-4A3F-B47E-B3DA960077D5}">
      <dgm:prSet/>
      <dgm:spPr/>
      <dgm:t>
        <a:bodyPr/>
        <a:lstStyle/>
        <a:p>
          <a:endParaRPr lang="en-US">
            <a:solidFill>
              <a:srgbClr val="002060"/>
            </a:solidFill>
            <a:latin typeface="Arial Rounded MT Bold" panose="020F0704030504030204" pitchFamily="34" charset="0"/>
          </a:endParaRPr>
        </a:p>
      </dgm:t>
    </dgm:pt>
    <dgm:pt modelId="{B9927F0F-B5CB-4153-A6C8-602C6E55487E}" type="sibTrans" cxnId="{CEA02322-613E-4A3F-B47E-B3DA960077D5}">
      <dgm:prSet/>
      <dgm:spPr/>
      <dgm:t>
        <a:bodyPr/>
        <a:lstStyle/>
        <a:p>
          <a:endParaRPr lang="en-US">
            <a:solidFill>
              <a:srgbClr val="002060"/>
            </a:solidFill>
            <a:latin typeface="Arial Rounded MT Bold" panose="020F0704030504030204" pitchFamily="34" charset="0"/>
          </a:endParaRPr>
        </a:p>
      </dgm:t>
    </dgm:pt>
    <dgm:pt modelId="{FF48A6C5-3253-4387-ACF1-F7A39C1BD885}">
      <dgm:prSet custT="1"/>
      <dgm:spPr/>
      <dgm:t>
        <a:bodyPr/>
        <a:lstStyle/>
        <a:p>
          <a:r>
            <a:rPr lang="en-US" sz="2400" dirty="0" smtClean="0">
              <a:solidFill>
                <a:srgbClr val="002060"/>
              </a:solidFill>
              <a:latin typeface="Arial Rounded MT Bold" panose="020F0704030504030204" pitchFamily="34" charset="0"/>
            </a:rPr>
            <a:t>Recon </a:t>
          </a:r>
        </a:p>
        <a:p>
          <a:r>
            <a:rPr lang="en-US" sz="1600" dirty="0" smtClean="0">
              <a:solidFill>
                <a:srgbClr val="002060"/>
              </a:solidFill>
              <a:latin typeface="Arial Rounded MT Bold" panose="020F0704030504030204" pitchFamily="34" charset="0"/>
            </a:rPr>
            <a:t>Taxble</a:t>
          </a:r>
          <a:r>
            <a:rPr lang="en-US" sz="2400" dirty="0" smtClean="0">
              <a:solidFill>
                <a:srgbClr val="002060"/>
              </a:solidFill>
              <a:latin typeface="Arial Rounded MT Bold" panose="020F0704030504030204" pitchFamily="34" charset="0"/>
            </a:rPr>
            <a:t> T/O</a:t>
          </a:r>
          <a:endParaRPr lang="en-US" sz="2400" dirty="0">
            <a:solidFill>
              <a:srgbClr val="002060"/>
            </a:solidFill>
            <a:latin typeface="Arial Rounded MT Bold" panose="020F0704030504030204" pitchFamily="34" charset="0"/>
          </a:endParaRPr>
        </a:p>
      </dgm:t>
    </dgm:pt>
    <dgm:pt modelId="{A9472A83-49CA-4F6C-8447-F705D3D6A18E}" type="parTrans" cxnId="{1C75DF59-1BBF-467D-99C1-E4D308F13ACC}">
      <dgm:prSet/>
      <dgm:spPr/>
      <dgm:t>
        <a:bodyPr/>
        <a:lstStyle/>
        <a:p>
          <a:endParaRPr lang="en-US"/>
        </a:p>
      </dgm:t>
    </dgm:pt>
    <dgm:pt modelId="{FA6A8A7D-D41E-4B42-8BB8-6CE3C6A834FA}" type="sibTrans" cxnId="{1C75DF59-1BBF-467D-99C1-E4D308F13ACC}">
      <dgm:prSet/>
      <dgm:spPr/>
      <dgm:t>
        <a:bodyPr/>
        <a:lstStyle/>
        <a:p>
          <a:endParaRPr lang="en-US"/>
        </a:p>
      </dgm:t>
    </dgm:pt>
    <dgm:pt modelId="{80C9A01F-9C11-491B-854E-1B8D819A6F00}">
      <dgm:prSet custT="1"/>
      <dgm:spPr/>
      <dgm:t>
        <a:bodyPr/>
        <a:lstStyle/>
        <a:p>
          <a:r>
            <a:rPr lang="en-US" sz="2000" dirty="0" smtClean="0">
              <a:solidFill>
                <a:srgbClr val="002060"/>
              </a:solidFill>
              <a:latin typeface="Arial Rounded MT Bold" panose="020F0704030504030204" pitchFamily="34" charset="0"/>
            </a:rPr>
            <a:t>Table 7-8</a:t>
          </a:r>
          <a:endParaRPr lang="en-US" sz="2000" dirty="0">
            <a:solidFill>
              <a:srgbClr val="002060"/>
            </a:solidFill>
            <a:latin typeface="Arial Rounded MT Bold" panose="020F0704030504030204" pitchFamily="34" charset="0"/>
          </a:endParaRPr>
        </a:p>
      </dgm:t>
    </dgm:pt>
    <dgm:pt modelId="{4D75E41C-6A40-4927-85B6-09DEF9B512B1}" type="parTrans" cxnId="{08B6FAF9-F8FC-45C8-BCA4-E90D0F4567D3}">
      <dgm:prSet/>
      <dgm:spPr/>
      <dgm:t>
        <a:bodyPr/>
        <a:lstStyle/>
        <a:p>
          <a:endParaRPr lang="en-US"/>
        </a:p>
      </dgm:t>
    </dgm:pt>
    <dgm:pt modelId="{736C8DE1-072E-4F98-B456-380C8187D776}" type="sibTrans" cxnId="{08B6FAF9-F8FC-45C8-BCA4-E90D0F4567D3}">
      <dgm:prSet/>
      <dgm:spPr/>
      <dgm:t>
        <a:bodyPr/>
        <a:lstStyle/>
        <a:p>
          <a:endParaRPr lang="en-US"/>
        </a:p>
      </dgm:t>
    </dgm:pt>
    <dgm:pt modelId="{1CC8F3FF-D3ED-4BFA-BD25-F33EEC495754}" type="pres">
      <dgm:prSet presAssocID="{90BDB91A-EAB9-4FD9-BE91-5D3DC3C85834}" presName="hierChild1" presStyleCnt="0">
        <dgm:presLayoutVars>
          <dgm:chPref val="1"/>
          <dgm:dir/>
          <dgm:animOne val="branch"/>
          <dgm:animLvl val="lvl"/>
          <dgm:resizeHandles/>
        </dgm:presLayoutVars>
      </dgm:prSet>
      <dgm:spPr/>
      <dgm:t>
        <a:bodyPr/>
        <a:lstStyle/>
        <a:p>
          <a:endParaRPr lang="en-US"/>
        </a:p>
      </dgm:t>
    </dgm:pt>
    <dgm:pt modelId="{71382BC2-6589-4DE4-85C5-C92E0D50A2E3}" type="pres">
      <dgm:prSet presAssocID="{C9DD6BD6-9B70-4E0B-9BD9-A43F9105CB14}" presName="hierRoot1" presStyleCnt="0"/>
      <dgm:spPr/>
    </dgm:pt>
    <dgm:pt modelId="{9230B8A5-4636-40D3-B6B7-B1AC14C7B73A}" type="pres">
      <dgm:prSet presAssocID="{C9DD6BD6-9B70-4E0B-9BD9-A43F9105CB14}" presName="composite" presStyleCnt="0"/>
      <dgm:spPr/>
    </dgm:pt>
    <dgm:pt modelId="{D19F0156-56D0-444A-ADAC-AB74978C9A07}" type="pres">
      <dgm:prSet presAssocID="{C9DD6BD6-9B70-4E0B-9BD9-A43F9105CB14}" presName="background" presStyleLbl="node0" presStyleIdx="0" presStyleCnt="1"/>
      <dgm:spPr/>
    </dgm:pt>
    <dgm:pt modelId="{0ECAFCC0-E4EE-4B91-B44D-5AE99BDC4620}" type="pres">
      <dgm:prSet presAssocID="{C9DD6BD6-9B70-4E0B-9BD9-A43F9105CB14}" presName="text" presStyleLbl="fgAcc0" presStyleIdx="0" presStyleCnt="1">
        <dgm:presLayoutVars>
          <dgm:chPref val="3"/>
        </dgm:presLayoutVars>
      </dgm:prSet>
      <dgm:spPr/>
      <dgm:t>
        <a:bodyPr/>
        <a:lstStyle/>
        <a:p>
          <a:endParaRPr lang="en-US"/>
        </a:p>
      </dgm:t>
    </dgm:pt>
    <dgm:pt modelId="{C55DB3FB-79EB-4812-B2B0-1897BD46AE78}" type="pres">
      <dgm:prSet presAssocID="{C9DD6BD6-9B70-4E0B-9BD9-A43F9105CB14}" presName="hierChild2" presStyleCnt="0"/>
      <dgm:spPr/>
    </dgm:pt>
    <dgm:pt modelId="{D86126F9-0508-46AE-AE22-485057187408}" type="pres">
      <dgm:prSet presAssocID="{ECC72B50-CD74-4F34-B3C0-A1AE796F1246}" presName="Name10" presStyleLbl="parChTrans1D2" presStyleIdx="0" presStyleCnt="5"/>
      <dgm:spPr/>
      <dgm:t>
        <a:bodyPr/>
        <a:lstStyle/>
        <a:p>
          <a:endParaRPr lang="en-US"/>
        </a:p>
      </dgm:t>
    </dgm:pt>
    <dgm:pt modelId="{31105519-5A3A-4518-A412-25093ED4C09A}" type="pres">
      <dgm:prSet presAssocID="{977ECBCA-3C3E-4F80-9D5B-6E886B93D8B2}" presName="hierRoot2" presStyleCnt="0"/>
      <dgm:spPr/>
    </dgm:pt>
    <dgm:pt modelId="{1FF63E46-1720-4DD2-91F5-488C44FC1638}" type="pres">
      <dgm:prSet presAssocID="{977ECBCA-3C3E-4F80-9D5B-6E886B93D8B2}" presName="composite2" presStyleCnt="0"/>
      <dgm:spPr/>
    </dgm:pt>
    <dgm:pt modelId="{AB193C5B-F45E-4B90-AAEE-FFA457CB0641}" type="pres">
      <dgm:prSet presAssocID="{977ECBCA-3C3E-4F80-9D5B-6E886B93D8B2}" presName="background2" presStyleLbl="node2" presStyleIdx="0" presStyleCnt="5"/>
      <dgm:spPr/>
    </dgm:pt>
    <dgm:pt modelId="{626B2101-A778-4AA2-AF00-C5921117A176}" type="pres">
      <dgm:prSet presAssocID="{977ECBCA-3C3E-4F80-9D5B-6E886B93D8B2}" presName="text2" presStyleLbl="fgAcc2" presStyleIdx="0" presStyleCnt="5">
        <dgm:presLayoutVars>
          <dgm:chPref val="3"/>
        </dgm:presLayoutVars>
      </dgm:prSet>
      <dgm:spPr/>
      <dgm:t>
        <a:bodyPr/>
        <a:lstStyle/>
        <a:p>
          <a:endParaRPr lang="en-US"/>
        </a:p>
      </dgm:t>
    </dgm:pt>
    <dgm:pt modelId="{741DDC49-21B7-4891-BE03-CA01750EC627}" type="pres">
      <dgm:prSet presAssocID="{977ECBCA-3C3E-4F80-9D5B-6E886B93D8B2}" presName="hierChild3" presStyleCnt="0"/>
      <dgm:spPr/>
    </dgm:pt>
    <dgm:pt modelId="{7A9AB061-5B7F-4BC9-95FC-FB18E37401B1}" type="pres">
      <dgm:prSet presAssocID="{1F336034-E35E-4BC9-B179-9C747D0875D2}" presName="Name17" presStyleLbl="parChTrans1D3" presStyleIdx="0" presStyleCnt="6"/>
      <dgm:spPr/>
      <dgm:t>
        <a:bodyPr/>
        <a:lstStyle/>
        <a:p>
          <a:endParaRPr lang="en-US"/>
        </a:p>
      </dgm:t>
    </dgm:pt>
    <dgm:pt modelId="{EC890750-9C3E-4FED-A69C-24759C8C4630}" type="pres">
      <dgm:prSet presAssocID="{CFBDBFA7-8B5A-4FFC-A7F6-03D3DD3C1DDB}" presName="hierRoot3" presStyleCnt="0"/>
      <dgm:spPr/>
    </dgm:pt>
    <dgm:pt modelId="{F89DB474-3B12-4908-89C2-C715F041B17A}" type="pres">
      <dgm:prSet presAssocID="{CFBDBFA7-8B5A-4FFC-A7F6-03D3DD3C1DDB}" presName="composite3" presStyleCnt="0"/>
      <dgm:spPr/>
    </dgm:pt>
    <dgm:pt modelId="{830A6A43-CC4C-4C2D-93A0-B8A2D3A1A6FA}" type="pres">
      <dgm:prSet presAssocID="{CFBDBFA7-8B5A-4FFC-A7F6-03D3DD3C1DDB}" presName="background3" presStyleLbl="node3" presStyleIdx="0" presStyleCnt="6"/>
      <dgm:spPr/>
    </dgm:pt>
    <dgm:pt modelId="{B6236175-E7A4-4AA9-BD97-F8E91D7115E2}" type="pres">
      <dgm:prSet presAssocID="{CFBDBFA7-8B5A-4FFC-A7F6-03D3DD3C1DDB}" presName="text3" presStyleLbl="fgAcc3" presStyleIdx="0" presStyleCnt="6">
        <dgm:presLayoutVars>
          <dgm:chPref val="3"/>
        </dgm:presLayoutVars>
      </dgm:prSet>
      <dgm:spPr/>
      <dgm:t>
        <a:bodyPr/>
        <a:lstStyle/>
        <a:p>
          <a:endParaRPr lang="en-US"/>
        </a:p>
      </dgm:t>
    </dgm:pt>
    <dgm:pt modelId="{EF9306FE-F6EE-4E7B-AE9C-B4DBE807740D}" type="pres">
      <dgm:prSet presAssocID="{CFBDBFA7-8B5A-4FFC-A7F6-03D3DD3C1DDB}" presName="hierChild4" presStyleCnt="0"/>
      <dgm:spPr/>
    </dgm:pt>
    <dgm:pt modelId="{F1179633-9A70-4AB8-9B1A-D518F8F1F896}" type="pres">
      <dgm:prSet presAssocID="{0682C314-AF05-49EC-BE7C-02364F742083}" presName="Name23" presStyleLbl="parChTrans1D4" presStyleIdx="0" presStyleCnt="5"/>
      <dgm:spPr/>
      <dgm:t>
        <a:bodyPr/>
        <a:lstStyle/>
        <a:p>
          <a:endParaRPr lang="en-US"/>
        </a:p>
      </dgm:t>
    </dgm:pt>
    <dgm:pt modelId="{8DE383F1-7D0E-4424-8987-E1AEBB6FCD5F}" type="pres">
      <dgm:prSet presAssocID="{BAEEFE13-B3C3-40F9-AA90-7BD3ACA0ABA2}" presName="hierRoot4" presStyleCnt="0"/>
      <dgm:spPr/>
    </dgm:pt>
    <dgm:pt modelId="{ACE71F2C-7428-4FA7-8C97-A9A5B99ABA23}" type="pres">
      <dgm:prSet presAssocID="{BAEEFE13-B3C3-40F9-AA90-7BD3ACA0ABA2}" presName="composite4" presStyleCnt="0"/>
      <dgm:spPr/>
    </dgm:pt>
    <dgm:pt modelId="{0DE607D8-ABC1-4B04-B939-ABDF2C15B16C}" type="pres">
      <dgm:prSet presAssocID="{BAEEFE13-B3C3-40F9-AA90-7BD3ACA0ABA2}" presName="background4" presStyleLbl="node4" presStyleIdx="0" presStyleCnt="5"/>
      <dgm:spPr/>
    </dgm:pt>
    <dgm:pt modelId="{08399EBA-C0B8-439E-B873-CB6F152DCBE2}" type="pres">
      <dgm:prSet presAssocID="{BAEEFE13-B3C3-40F9-AA90-7BD3ACA0ABA2}" presName="text4" presStyleLbl="fgAcc4" presStyleIdx="0" presStyleCnt="5">
        <dgm:presLayoutVars>
          <dgm:chPref val="3"/>
        </dgm:presLayoutVars>
      </dgm:prSet>
      <dgm:spPr/>
      <dgm:t>
        <a:bodyPr/>
        <a:lstStyle/>
        <a:p>
          <a:endParaRPr lang="en-US"/>
        </a:p>
      </dgm:t>
    </dgm:pt>
    <dgm:pt modelId="{4852DE54-03EB-45C6-92CC-A03F768F21EE}" type="pres">
      <dgm:prSet presAssocID="{BAEEFE13-B3C3-40F9-AA90-7BD3ACA0ABA2}" presName="hierChild5" presStyleCnt="0"/>
      <dgm:spPr/>
    </dgm:pt>
    <dgm:pt modelId="{2F662737-F695-4A18-A04D-CF51AFBE9C6B}" type="pres">
      <dgm:prSet presAssocID="{DE3A7AE2-4A74-425F-9B25-12DDEA9B4BB7}" presName="Name10" presStyleLbl="parChTrans1D2" presStyleIdx="1" presStyleCnt="5"/>
      <dgm:spPr/>
      <dgm:t>
        <a:bodyPr/>
        <a:lstStyle/>
        <a:p>
          <a:endParaRPr lang="en-US"/>
        </a:p>
      </dgm:t>
    </dgm:pt>
    <dgm:pt modelId="{929A92DC-2D03-4223-A69A-E9A78ED48E61}" type="pres">
      <dgm:prSet presAssocID="{0E59C98B-ED20-424A-AE3D-02A2FF67BFD2}" presName="hierRoot2" presStyleCnt="0"/>
      <dgm:spPr/>
    </dgm:pt>
    <dgm:pt modelId="{2D144063-3309-43A6-AB96-DB2A837CC1BF}" type="pres">
      <dgm:prSet presAssocID="{0E59C98B-ED20-424A-AE3D-02A2FF67BFD2}" presName="composite2" presStyleCnt="0"/>
      <dgm:spPr/>
    </dgm:pt>
    <dgm:pt modelId="{65EC99FB-74FD-46B7-9921-7AF5B2701DF0}" type="pres">
      <dgm:prSet presAssocID="{0E59C98B-ED20-424A-AE3D-02A2FF67BFD2}" presName="background2" presStyleLbl="node2" presStyleIdx="1" presStyleCnt="5"/>
      <dgm:spPr/>
    </dgm:pt>
    <dgm:pt modelId="{14B01055-DB2C-422D-A3FA-51075D2EB21B}" type="pres">
      <dgm:prSet presAssocID="{0E59C98B-ED20-424A-AE3D-02A2FF67BFD2}" presName="text2" presStyleLbl="fgAcc2" presStyleIdx="1" presStyleCnt="5">
        <dgm:presLayoutVars>
          <dgm:chPref val="3"/>
        </dgm:presLayoutVars>
      </dgm:prSet>
      <dgm:spPr/>
      <dgm:t>
        <a:bodyPr/>
        <a:lstStyle/>
        <a:p>
          <a:endParaRPr lang="en-US"/>
        </a:p>
      </dgm:t>
    </dgm:pt>
    <dgm:pt modelId="{1A1CCF69-EFE5-4D77-A8F6-A9172F3E9140}" type="pres">
      <dgm:prSet presAssocID="{0E59C98B-ED20-424A-AE3D-02A2FF67BFD2}" presName="hierChild3" presStyleCnt="0"/>
      <dgm:spPr/>
    </dgm:pt>
    <dgm:pt modelId="{5548120C-9D72-4F1F-A865-858D93D133E3}" type="pres">
      <dgm:prSet presAssocID="{6A060534-A42E-4762-B866-5F48EC8421A4}" presName="Name17" presStyleLbl="parChTrans1D3" presStyleIdx="1" presStyleCnt="6"/>
      <dgm:spPr/>
      <dgm:t>
        <a:bodyPr/>
        <a:lstStyle/>
        <a:p>
          <a:endParaRPr lang="en-US"/>
        </a:p>
      </dgm:t>
    </dgm:pt>
    <dgm:pt modelId="{1D1D79D7-48E5-4A25-839A-92E84A249101}" type="pres">
      <dgm:prSet presAssocID="{6E0C0CAB-3DE3-4606-B89B-B26E59A60B54}" presName="hierRoot3" presStyleCnt="0"/>
      <dgm:spPr/>
    </dgm:pt>
    <dgm:pt modelId="{D473F330-CB71-4BB0-B948-B20CD2A2E7AD}" type="pres">
      <dgm:prSet presAssocID="{6E0C0CAB-3DE3-4606-B89B-B26E59A60B54}" presName="composite3" presStyleCnt="0"/>
      <dgm:spPr/>
    </dgm:pt>
    <dgm:pt modelId="{E571AD0E-8B68-46F8-993E-17D80980FE0D}" type="pres">
      <dgm:prSet presAssocID="{6E0C0CAB-3DE3-4606-B89B-B26E59A60B54}" presName="background3" presStyleLbl="node3" presStyleIdx="1" presStyleCnt="6"/>
      <dgm:spPr/>
    </dgm:pt>
    <dgm:pt modelId="{F2D769E7-F0B8-46DB-BC97-E6C9C9ABD828}" type="pres">
      <dgm:prSet presAssocID="{6E0C0CAB-3DE3-4606-B89B-B26E59A60B54}" presName="text3" presStyleLbl="fgAcc3" presStyleIdx="1" presStyleCnt="6">
        <dgm:presLayoutVars>
          <dgm:chPref val="3"/>
        </dgm:presLayoutVars>
      </dgm:prSet>
      <dgm:spPr/>
      <dgm:t>
        <a:bodyPr/>
        <a:lstStyle/>
        <a:p>
          <a:endParaRPr lang="en-US"/>
        </a:p>
      </dgm:t>
    </dgm:pt>
    <dgm:pt modelId="{46CA30A4-0DD1-4EEA-9E21-7F86C4D72E4B}" type="pres">
      <dgm:prSet presAssocID="{6E0C0CAB-3DE3-4606-B89B-B26E59A60B54}" presName="hierChild4" presStyleCnt="0"/>
      <dgm:spPr/>
    </dgm:pt>
    <dgm:pt modelId="{878D5616-C745-440F-95A3-B1607919FB98}" type="pres">
      <dgm:prSet presAssocID="{D972B36E-10A6-4CE6-8799-726E0D2C91FF}" presName="Name23" presStyleLbl="parChTrans1D4" presStyleIdx="1" presStyleCnt="5"/>
      <dgm:spPr/>
      <dgm:t>
        <a:bodyPr/>
        <a:lstStyle/>
        <a:p>
          <a:endParaRPr lang="en-US"/>
        </a:p>
      </dgm:t>
    </dgm:pt>
    <dgm:pt modelId="{65D5A7A8-D689-4C4F-B403-3A98F685DE3C}" type="pres">
      <dgm:prSet presAssocID="{583A06B3-BFA4-48D3-8A78-8D2131C453BE}" presName="hierRoot4" presStyleCnt="0"/>
      <dgm:spPr/>
    </dgm:pt>
    <dgm:pt modelId="{86BDE532-8E5D-4E4F-B675-39B3DB89C01A}" type="pres">
      <dgm:prSet presAssocID="{583A06B3-BFA4-48D3-8A78-8D2131C453BE}" presName="composite4" presStyleCnt="0"/>
      <dgm:spPr/>
    </dgm:pt>
    <dgm:pt modelId="{B6B8E006-DDA4-4EC7-B074-596D7E6856CA}" type="pres">
      <dgm:prSet presAssocID="{583A06B3-BFA4-48D3-8A78-8D2131C453BE}" presName="background4" presStyleLbl="node4" presStyleIdx="1" presStyleCnt="5"/>
      <dgm:spPr/>
    </dgm:pt>
    <dgm:pt modelId="{3A4EC7DF-DCB7-4206-906B-B94CE2C06728}" type="pres">
      <dgm:prSet presAssocID="{583A06B3-BFA4-48D3-8A78-8D2131C453BE}" presName="text4" presStyleLbl="fgAcc4" presStyleIdx="1" presStyleCnt="5">
        <dgm:presLayoutVars>
          <dgm:chPref val="3"/>
        </dgm:presLayoutVars>
      </dgm:prSet>
      <dgm:spPr/>
      <dgm:t>
        <a:bodyPr/>
        <a:lstStyle/>
        <a:p>
          <a:endParaRPr lang="en-US"/>
        </a:p>
      </dgm:t>
    </dgm:pt>
    <dgm:pt modelId="{5C5F1C35-327A-43D7-8687-E3873923D2E0}" type="pres">
      <dgm:prSet presAssocID="{583A06B3-BFA4-48D3-8A78-8D2131C453BE}" presName="hierChild5" presStyleCnt="0"/>
      <dgm:spPr/>
    </dgm:pt>
    <dgm:pt modelId="{CAE3EC98-2997-4342-A61E-9832FC65A365}" type="pres">
      <dgm:prSet presAssocID="{A9472A83-49CA-4F6C-8447-F705D3D6A18E}" presName="Name17" presStyleLbl="parChTrans1D3" presStyleIdx="2" presStyleCnt="6"/>
      <dgm:spPr/>
      <dgm:t>
        <a:bodyPr/>
        <a:lstStyle/>
        <a:p>
          <a:endParaRPr lang="en-US"/>
        </a:p>
      </dgm:t>
    </dgm:pt>
    <dgm:pt modelId="{B47B1640-FC81-4594-B464-A9C95DF7A77C}" type="pres">
      <dgm:prSet presAssocID="{FF48A6C5-3253-4387-ACF1-F7A39C1BD885}" presName="hierRoot3" presStyleCnt="0"/>
      <dgm:spPr/>
    </dgm:pt>
    <dgm:pt modelId="{CAC4DAA0-D872-46EF-8A8B-22395D8CE6B2}" type="pres">
      <dgm:prSet presAssocID="{FF48A6C5-3253-4387-ACF1-F7A39C1BD885}" presName="composite3" presStyleCnt="0"/>
      <dgm:spPr/>
    </dgm:pt>
    <dgm:pt modelId="{7C40112F-F965-4FD4-9C33-65510CEB17D3}" type="pres">
      <dgm:prSet presAssocID="{FF48A6C5-3253-4387-ACF1-F7A39C1BD885}" presName="background3" presStyleLbl="node3" presStyleIdx="2" presStyleCnt="6"/>
      <dgm:spPr/>
    </dgm:pt>
    <dgm:pt modelId="{F25A27A0-65A5-43E1-9BC2-1837C57180C8}" type="pres">
      <dgm:prSet presAssocID="{FF48A6C5-3253-4387-ACF1-F7A39C1BD885}" presName="text3" presStyleLbl="fgAcc3" presStyleIdx="2" presStyleCnt="6">
        <dgm:presLayoutVars>
          <dgm:chPref val="3"/>
        </dgm:presLayoutVars>
      </dgm:prSet>
      <dgm:spPr/>
      <dgm:t>
        <a:bodyPr/>
        <a:lstStyle/>
        <a:p>
          <a:endParaRPr lang="en-US"/>
        </a:p>
      </dgm:t>
    </dgm:pt>
    <dgm:pt modelId="{0CAA313D-1FC9-44DC-8A0A-1DD5140105FF}" type="pres">
      <dgm:prSet presAssocID="{FF48A6C5-3253-4387-ACF1-F7A39C1BD885}" presName="hierChild4" presStyleCnt="0"/>
      <dgm:spPr/>
    </dgm:pt>
    <dgm:pt modelId="{0EE426B4-3795-4936-9323-54F22986069F}" type="pres">
      <dgm:prSet presAssocID="{4D75E41C-6A40-4927-85B6-09DEF9B512B1}" presName="Name23" presStyleLbl="parChTrans1D4" presStyleIdx="2" presStyleCnt="5"/>
      <dgm:spPr/>
      <dgm:t>
        <a:bodyPr/>
        <a:lstStyle/>
        <a:p>
          <a:endParaRPr lang="en-US"/>
        </a:p>
      </dgm:t>
    </dgm:pt>
    <dgm:pt modelId="{2A5C6A14-8C0D-4875-81D1-838B105E84B4}" type="pres">
      <dgm:prSet presAssocID="{80C9A01F-9C11-491B-854E-1B8D819A6F00}" presName="hierRoot4" presStyleCnt="0"/>
      <dgm:spPr/>
    </dgm:pt>
    <dgm:pt modelId="{A38F1AA2-E653-4AAF-B726-38A1C3031782}" type="pres">
      <dgm:prSet presAssocID="{80C9A01F-9C11-491B-854E-1B8D819A6F00}" presName="composite4" presStyleCnt="0"/>
      <dgm:spPr/>
    </dgm:pt>
    <dgm:pt modelId="{56B3FDB3-6A15-4B7A-9265-A05C0C9C6736}" type="pres">
      <dgm:prSet presAssocID="{80C9A01F-9C11-491B-854E-1B8D819A6F00}" presName="background4" presStyleLbl="node4" presStyleIdx="2" presStyleCnt="5"/>
      <dgm:spPr/>
    </dgm:pt>
    <dgm:pt modelId="{4A2CD0EF-CEB4-4092-A937-EF32D762A78E}" type="pres">
      <dgm:prSet presAssocID="{80C9A01F-9C11-491B-854E-1B8D819A6F00}" presName="text4" presStyleLbl="fgAcc4" presStyleIdx="2" presStyleCnt="5">
        <dgm:presLayoutVars>
          <dgm:chPref val="3"/>
        </dgm:presLayoutVars>
      </dgm:prSet>
      <dgm:spPr/>
      <dgm:t>
        <a:bodyPr/>
        <a:lstStyle/>
        <a:p>
          <a:endParaRPr lang="en-US"/>
        </a:p>
      </dgm:t>
    </dgm:pt>
    <dgm:pt modelId="{BDC4BAC2-E571-47AB-8493-69E45944F07C}" type="pres">
      <dgm:prSet presAssocID="{80C9A01F-9C11-491B-854E-1B8D819A6F00}" presName="hierChild5" presStyleCnt="0"/>
      <dgm:spPr/>
    </dgm:pt>
    <dgm:pt modelId="{7E0337F2-6775-4D30-A37D-FF51E4FCF2DC}" type="pres">
      <dgm:prSet presAssocID="{DA6B54E9-6A6D-49F0-A8CF-F7227C0B313E}" presName="Name10" presStyleLbl="parChTrans1D2" presStyleIdx="2" presStyleCnt="5"/>
      <dgm:spPr/>
      <dgm:t>
        <a:bodyPr/>
        <a:lstStyle/>
        <a:p>
          <a:endParaRPr lang="en-US"/>
        </a:p>
      </dgm:t>
    </dgm:pt>
    <dgm:pt modelId="{6B5FE8F0-95D7-4D89-AF09-7DAC15A0DCDF}" type="pres">
      <dgm:prSet presAssocID="{746D5C4D-9570-4C82-8541-0CB39C90AA3E}" presName="hierRoot2" presStyleCnt="0"/>
      <dgm:spPr/>
    </dgm:pt>
    <dgm:pt modelId="{1F39FBB8-1754-4E7E-8173-C54C396CEEE6}" type="pres">
      <dgm:prSet presAssocID="{746D5C4D-9570-4C82-8541-0CB39C90AA3E}" presName="composite2" presStyleCnt="0"/>
      <dgm:spPr/>
    </dgm:pt>
    <dgm:pt modelId="{00FD2F2A-6D7F-44BE-B265-571CF2319942}" type="pres">
      <dgm:prSet presAssocID="{746D5C4D-9570-4C82-8541-0CB39C90AA3E}" presName="background2" presStyleLbl="node2" presStyleIdx="2" presStyleCnt="5"/>
      <dgm:spPr/>
    </dgm:pt>
    <dgm:pt modelId="{B9EFE0F9-EBB0-498A-8743-110FA894F655}" type="pres">
      <dgm:prSet presAssocID="{746D5C4D-9570-4C82-8541-0CB39C90AA3E}" presName="text2" presStyleLbl="fgAcc2" presStyleIdx="2" presStyleCnt="5">
        <dgm:presLayoutVars>
          <dgm:chPref val="3"/>
        </dgm:presLayoutVars>
      </dgm:prSet>
      <dgm:spPr/>
      <dgm:t>
        <a:bodyPr/>
        <a:lstStyle/>
        <a:p>
          <a:endParaRPr lang="en-US"/>
        </a:p>
      </dgm:t>
    </dgm:pt>
    <dgm:pt modelId="{D19F45EF-4800-415F-9CC2-5C1A9AD84E84}" type="pres">
      <dgm:prSet presAssocID="{746D5C4D-9570-4C82-8541-0CB39C90AA3E}" presName="hierChild3" presStyleCnt="0"/>
      <dgm:spPr/>
    </dgm:pt>
    <dgm:pt modelId="{04DD4B75-9E66-4B63-BBCA-F8409170EB7A}" type="pres">
      <dgm:prSet presAssocID="{1642AB87-479C-4103-94F6-92A9366CB5D9}" presName="Name17" presStyleLbl="parChTrans1D3" presStyleIdx="3" presStyleCnt="6"/>
      <dgm:spPr/>
      <dgm:t>
        <a:bodyPr/>
        <a:lstStyle/>
        <a:p>
          <a:endParaRPr lang="en-US"/>
        </a:p>
      </dgm:t>
    </dgm:pt>
    <dgm:pt modelId="{CE1E0390-F486-4083-A4B6-454E10804547}" type="pres">
      <dgm:prSet presAssocID="{F5EDD5DB-60C6-45AC-AB9E-BE69F0B4B5C2}" presName="hierRoot3" presStyleCnt="0"/>
      <dgm:spPr/>
    </dgm:pt>
    <dgm:pt modelId="{398554DE-EE9C-4C6D-BAF7-64CAC563E21F}" type="pres">
      <dgm:prSet presAssocID="{F5EDD5DB-60C6-45AC-AB9E-BE69F0B4B5C2}" presName="composite3" presStyleCnt="0"/>
      <dgm:spPr/>
    </dgm:pt>
    <dgm:pt modelId="{C89B8EC0-88EE-4667-AC41-13E5028BBF51}" type="pres">
      <dgm:prSet presAssocID="{F5EDD5DB-60C6-45AC-AB9E-BE69F0B4B5C2}" presName="background3" presStyleLbl="node3" presStyleIdx="3" presStyleCnt="6"/>
      <dgm:spPr/>
    </dgm:pt>
    <dgm:pt modelId="{2A95EFC1-6B9E-447D-B242-7EB4E1B802D8}" type="pres">
      <dgm:prSet presAssocID="{F5EDD5DB-60C6-45AC-AB9E-BE69F0B4B5C2}" presName="text3" presStyleLbl="fgAcc3" presStyleIdx="3" presStyleCnt="6">
        <dgm:presLayoutVars>
          <dgm:chPref val="3"/>
        </dgm:presLayoutVars>
      </dgm:prSet>
      <dgm:spPr/>
      <dgm:t>
        <a:bodyPr/>
        <a:lstStyle/>
        <a:p>
          <a:endParaRPr lang="en-US"/>
        </a:p>
      </dgm:t>
    </dgm:pt>
    <dgm:pt modelId="{E1F81B01-50C6-40E3-BA62-9BBBB4DFE573}" type="pres">
      <dgm:prSet presAssocID="{F5EDD5DB-60C6-45AC-AB9E-BE69F0B4B5C2}" presName="hierChild4" presStyleCnt="0"/>
      <dgm:spPr/>
    </dgm:pt>
    <dgm:pt modelId="{2007B316-39D1-4FAE-8183-2E93DE3758C4}" type="pres">
      <dgm:prSet presAssocID="{11E30CBD-7315-4BCD-90A3-0E3A63840CD5}" presName="Name23" presStyleLbl="parChTrans1D4" presStyleIdx="3" presStyleCnt="5"/>
      <dgm:spPr/>
      <dgm:t>
        <a:bodyPr/>
        <a:lstStyle/>
        <a:p>
          <a:endParaRPr lang="en-US"/>
        </a:p>
      </dgm:t>
    </dgm:pt>
    <dgm:pt modelId="{CEA4A18D-80E7-4B40-83FD-98549C4024A5}" type="pres">
      <dgm:prSet presAssocID="{93029DEC-82F4-457D-AF7D-4BE08D5AED53}" presName="hierRoot4" presStyleCnt="0"/>
      <dgm:spPr/>
    </dgm:pt>
    <dgm:pt modelId="{DC2ADB12-F4A4-4E5D-A656-6AF298E0945A}" type="pres">
      <dgm:prSet presAssocID="{93029DEC-82F4-457D-AF7D-4BE08D5AED53}" presName="composite4" presStyleCnt="0"/>
      <dgm:spPr/>
    </dgm:pt>
    <dgm:pt modelId="{3FE73D2F-0757-431B-B69C-BD66E7ADF6B7}" type="pres">
      <dgm:prSet presAssocID="{93029DEC-82F4-457D-AF7D-4BE08D5AED53}" presName="background4" presStyleLbl="node4" presStyleIdx="3" presStyleCnt="5"/>
      <dgm:spPr/>
    </dgm:pt>
    <dgm:pt modelId="{A71FCCC3-1363-4DE3-9A11-59E6368F4B45}" type="pres">
      <dgm:prSet presAssocID="{93029DEC-82F4-457D-AF7D-4BE08D5AED53}" presName="text4" presStyleLbl="fgAcc4" presStyleIdx="3" presStyleCnt="5">
        <dgm:presLayoutVars>
          <dgm:chPref val="3"/>
        </dgm:presLayoutVars>
      </dgm:prSet>
      <dgm:spPr/>
      <dgm:t>
        <a:bodyPr/>
        <a:lstStyle/>
        <a:p>
          <a:endParaRPr lang="en-US"/>
        </a:p>
      </dgm:t>
    </dgm:pt>
    <dgm:pt modelId="{5291CC31-B8FE-4064-A762-5FECE8572D4B}" type="pres">
      <dgm:prSet presAssocID="{93029DEC-82F4-457D-AF7D-4BE08D5AED53}" presName="hierChild5" presStyleCnt="0"/>
      <dgm:spPr/>
    </dgm:pt>
    <dgm:pt modelId="{57355744-0831-4A95-A950-C905EB7EDC5D}" type="pres">
      <dgm:prSet presAssocID="{906AECF8-A85B-4219-BC9C-F98A33A5EA7C}" presName="Name10" presStyleLbl="parChTrans1D2" presStyleIdx="3" presStyleCnt="5"/>
      <dgm:spPr/>
      <dgm:t>
        <a:bodyPr/>
        <a:lstStyle/>
        <a:p>
          <a:endParaRPr lang="en-US"/>
        </a:p>
      </dgm:t>
    </dgm:pt>
    <dgm:pt modelId="{5B3B6812-02F1-4942-9166-22A28B8A14BD}" type="pres">
      <dgm:prSet presAssocID="{125421C4-5D1D-4A36-A1B5-8D71227996BA}" presName="hierRoot2" presStyleCnt="0"/>
      <dgm:spPr/>
    </dgm:pt>
    <dgm:pt modelId="{F0783265-52F7-4D81-A13D-BE212054645B}" type="pres">
      <dgm:prSet presAssocID="{125421C4-5D1D-4A36-A1B5-8D71227996BA}" presName="composite2" presStyleCnt="0"/>
      <dgm:spPr/>
    </dgm:pt>
    <dgm:pt modelId="{407F17C4-9E80-48F1-AF47-9E408165B9EC}" type="pres">
      <dgm:prSet presAssocID="{125421C4-5D1D-4A36-A1B5-8D71227996BA}" presName="background2" presStyleLbl="node2" presStyleIdx="3" presStyleCnt="5"/>
      <dgm:spPr/>
    </dgm:pt>
    <dgm:pt modelId="{9EBDADD1-561D-4FE1-8985-D566FF2213A5}" type="pres">
      <dgm:prSet presAssocID="{125421C4-5D1D-4A36-A1B5-8D71227996BA}" presName="text2" presStyleLbl="fgAcc2" presStyleIdx="3" presStyleCnt="5">
        <dgm:presLayoutVars>
          <dgm:chPref val="3"/>
        </dgm:presLayoutVars>
      </dgm:prSet>
      <dgm:spPr/>
      <dgm:t>
        <a:bodyPr/>
        <a:lstStyle/>
        <a:p>
          <a:endParaRPr lang="en-US"/>
        </a:p>
      </dgm:t>
    </dgm:pt>
    <dgm:pt modelId="{909DD109-6C90-4DEA-866A-8E11F0229213}" type="pres">
      <dgm:prSet presAssocID="{125421C4-5D1D-4A36-A1B5-8D71227996BA}" presName="hierChild3" presStyleCnt="0"/>
      <dgm:spPr/>
    </dgm:pt>
    <dgm:pt modelId="{481F4928-359D-4EDF-960B-3CEB08BBAA28}" type="pres">
      <dgm:prSet presAssocID="{D629279B-5F78-453E-9EB2-180473CE7258}" presName="Name17" presStyleLbl="parChTrans1D3" presStyleIdx="4" presStyleCnt="6"/>
      <dgm:spPr/>
      <dgm:t>
        <a:bodyPr/>
        <a:lstStyle/>
        <a:p>
          <a:endParaRPr lang="en-US"/>
        </a:p>
      </dgm:t>
    </dgm:pt>
    <dgm:pt modelId="{67B10853-1319-4584-910E-BD3DE6CB2737}" type="pres">
      <dgm:prSet presAssocID="{DD333B54-DF2E-4755-95F3-00CEC2D50842}" presName="hierRoot3" presStyleCnt="0"/>
      <dgm:spPr/>
    </dgm:pt>
    <dgm:pt modelId="{538F6243-D348-4977-AD97-700E060EC64E}" type="pres">
      <dgm:prSet presAssocID="{DD333B54-DF2E-4755-95F3-00CEC2D50842}" presName="composite3" presStyleCnt="0"/>
      <dgm:spPr/>
    </dgm:pt>
    <dgm:pt modelId="{06D1539D-566B-4105-9065-0E5EA357C1A9}" type="pres">
      <dgm:prSet presAssocID="{DD333B54-DF2E-4755-95F3-00CEC2D50842}" presName="background3" presStyleLbl="node3" presStyleIdx="4" presStyleCnt="6"/>
      <dgm:spPr/>
    </dgm:pt>
    <dgm:pt modelId="{E18A64B1-B623-41FA-B087-8D84D548930B}" type="pres">
      <dgm:prSet presAssocID="{DD333B54-DF2E-4755-95F3-00CEC2D50842}" presName="text3" presStyleLbl="fgAcc3" presStyleIdx="4" presStyleCnt="6">
        <dgm:presLayoutVars>
          <dgm:chPref val="3"/>
        </dgm:presLayoutVars>
      </dgm:prSet>
      <dgm:spPr/>
      <dgm:t>
        <a:bodyPr/>
        <a:lstStyle/>
        <a:p>
          <a:endParaRPr lang="en-US"/>
        </a:p>
      </dgm:t>
    </dgm:pt>
    <dgm:pt modelId="{CBD17899-500C-42E8-A2E1-8EBC250D0783}" type="pres">
      <dgm:prSet presAssocID="{DD333B54-DF2E-4755-95F3-00CEC2D50842}" presName="hierChild4" presStyleCnt="0"/>
      <dgm:spPr/>
    </dgm:pt>
    <dgm:pt modelId="{247B0779-EB74-458A-91DE-704D5A8A6DDF}" type="pres">
      <dgm:prSet presAssocID="{BD96BF15-7770-4DD1-8372-9ED4EA9693F0}" presName="Name23" presStyleLbl="parChTrans1D4" presStyleIdx="4" presStyleCnt="5"/>
      <dgm:spPr/>
      <dgm:t>
        <a:bodyPr/>
        <a:lstStyle/>
        <a:p>
          <a:endParaRPr lang="en-US"/>
        </a:p>
      </dgm:t>
    </dgm:pt>
    <dgm:pt modelId="{FBF77F0F-0DDF-40F2-9F9E-652B9083848F}" type="pres">
      <dgm:prSet presAssocID="{9522E4DE-1169-4A41-9182-861776B482C2}" presName="hierRoot4" presStyleCnt="0"/>
      <dgm:spPr/>
    </dgm:pt>
    <dgm:pt modelId="{E3FB9FBB-F3FF-4C6B-A8CC-690174E9E2D3}" type="pres">
      <dgm:prSet presAssocID="{9522E4DE-1169-4A41-9182-861776B482C2}" presName="composite4" presStyleCnt="0"/>
      <dgm:spPr/>
    </dgm:pt>
    <dgm:pt modelId="{691EC142-A169-4EF9-A297-253AEA8E9B41}" type="pres">
      <dgm:prSet presAssocID="{9522E4DE-1169-4A41-9182-861776B482C2}" presName="background4" presStyleLbl="node4" presStyleIdx="4" presStyleCnt="5"/>
      <dgm:spPr/>
    </dgm:pt>
    <dgm:pt modelId="{9CFB47D5-2378-4E7E-A18E-652FC14BDA2B}" type="pres">
      <dgm:prSet presAssocID="{9522E4DE-1169-4A41-9182-861776B482C2}" presName="text4" presStyleLbl="fgAcc4" presStyleIdx="4" presStyleCnt="5">
        <dgm:presLayoutVars>
          <dgm:chPref val="3"/>
        </dgm:presLayoutVars>
      </dgm:prSet>
      <dgm:spPr/>
      <dgm:t>
        <a:bodyPr/>
        <a:lstStyle/>
        <a:p>
          <a:endParaRPr lang="en-US"/>
        </a:p>
      </dgm:t>
    </dgm:pt>
    <dgm:pt modelId="{4B16EEF4-640D-495A-86B1-3B8ADC52DAB6}" type="pres">
      <dgm:prSet presAssocID="{9522E4DE-1169-4A41-9182-861776B482C2}" presName="hierChild5" presStyleCnt="0"/>
      <dgm:spPr/>
    </dgm:pt>
    <dgm:pt modelId="{87922237-9A78-4555-BD4C-BC68C8417CA8}" type="pres">
      <dgm:prSet presAssocID="{5B462AF5-9974-44CE-BF28-5970D92402CA}" presName="Name10" presStyleLbl="parChTrans1D2" presStyleIdx="4" presStyleCnt="5"/>
      <dgm:spPr/>
      <dgm:t>
        <a:bodyPr/>
        <a:lstStyle/>
        <a:p>
          <a:endParaRPr lang="en-US"/>
        </a:p>
      </dgm:t>
    </dgm:pt>
    <dgm:pt modelId="{38824BDA-D896-46D4-AD93-95F45B924694}" type="pres">
      <dgm:prSet presAssocID="{7343F2D2-3D4D-4AEE-B987-5E684281D75E}" presName="hierRoot2" presStyleCnt="0"/>
      <dgm:spPr/>
    </dgm:pt>
    <dgm:pt modelId="{29037F6A-2F13-4D0D-BAF3-ADDD6F03B68F}" type="pres">
      <dgm:prSet presAssocID="{7343F2D2-3D4D-4AEE-B987-5E684281D75E}" presName="composite2" presStyleCnt="0"/>
      <dgm:spPr/>
    </dgm:pt>
    <dgm:pt modelId="{A79249B1-9AF8-4C08-A69F-3467A4F35BD8}" type="pres">
      <dgm:prSet presAssocID="{7343F2D2-3D4D-4AEE-B987-5E684281D75E}" presName="background2" presStyleLbl="node2" presStyleIdx="4" presStyleCnt="5"/>
      <dgm:spPr/>
    </dgm:pt>
    <dgm:pt modelId="{D3A679FD-CA38-4D7E-8956-C62D05B9CAA8}" type="pres">
      <dgm:prSet presAssocID="{7343F2D2-3D4D-4AEE-B987-5E684281D75E}" presName="text2" presStyleLbl="fgAcc2" presStyleIdx="4" presStyleCnt="5">
        <dgm:presLayoutVars>
          <dgm:chPref val="3"/>
        </dgm:presLayoutVars>
      </dgm:prSet>
      <dgm:spPr/>
      <dgm:t>
        <a:bodyPr/>
        <a:lstStyle/>
        <a:p>
          <a:endParaRPr lang="en-US"/>
        </a:p>
      </dgm:t>
    </dgm:pt>
    <dgm:pt modelId="{8A765873-2F0F-47DD-A2D8-AD2EFC18CA63}" type="pres">
      <dgm:prSet presAssocID="{7343F2D2-3D4D-4AEE-B987-5E684281D75E}" presName="hierChild3" presStyleCnt="0"/>
      <dgm:spPr/>
    </dgm:pt>
    <dgm:pt modelId="{CAC1AD3A-6C07-49EE-9CB0-4D6477B08E6B}" type="pres">
      <dgm:prSet presAssocID="{D777A9F8-2090-40FE-BA2B-911055D7D718}" presName="Name17" presStyleLbl="parChTrans1D3" presStyleIdx="5" presStyleCnt="6"/>
      <dgm:spPr/>
      <dgm:t>
        <a:bodyPr/>
        <a:lstStyle/>
        <a:p>
          <a:endParaRPr lang="en-US"/>
        </a:p>
      </dgm:t>
    </dgm:pt>
    <dgm:pt modelId="{9F7A1F00-BF79-4AFD-A40A-58AFF366709C}" type="pres">
      <dgm:prSet presAssocID="{757EE1D0-11A6-481C-A3AF-A9A0A346BEDE}" presName="hierRoot3" presStyleCnt="0"/>
      <dgm:spPr/>
    </dgm:pt>
    <dgm:pt modelId="{14CF7570-E314-4094-B6E3-139B7122BC95}" type="pres">
      <dgm:prSet presAssocID="{757EE1D0-11A6-481C-A3AF-A9A0A346BEDE}" presName="composite3" presStyleCnt="0"/>
      <dgm:spPr/>
    </dgm:pt>
    <dgm:pt modelId="{F098999A-FAA1-40FF-B2AB-48FBEF984089}" type="pres">
      <dgm:prSet presAssocID="{757EE1D0-11A6-481C-A3AF-A9A0A346BEDE}" presName="background3" presStyleLbl="node3" presStyleIdx="5" presStyleCnt="6"/>
      <dgm:spPr/>
    </dgm:pt>
    <dgm:pt modelId="{19AD86A3-5F65-40BF-AF04-45A106AB0B67}" type="pres">
      <dgm:prSet presAssocID="{757EE1D0-11A6-481C-A3AF-A9A0A346BEDE}" presName="text3" presStyleLbl="fgAcc3" presStyleIdx="5" presStyleCnt="6" custScaleY="214248">
        <dgm:presLayoutVars>
          <dgm:chPref val="3"/>
        </dgm:presLayoutVars>
      </dgm:prSet>
      <dgm:spPr/>
      <dgm:t>
        <a:bodyPr/>
        <a:lstStyle/>
        <a:p>
          <a:endParaRPr lang="en-US"/>
        </a:p>
      </dgm:t>
    </dgm:pt>
    <dgm:pt modelId="{1F4BDB02-FB7C-4757-B8CF-FC2A53A5AD0E}" type="pres">
      <dgm:prSet presAssocID="{757EE1D0-11A6-481C-A3AF-A9A0A346BEDE}" presName="hierChild4" presStyleCnt="0"/>
      <dgm:spPr/>
    </dgm:pt>
  </dgm:ptLst>
  <dgm:cxnLst>
    <dgm:cxn modelId="{F099E471-348A-4D2D-BDB0-8622A3998C35}" type="presOf" srcId="{1642AB87-479C-4103-94F6-92A9366CB5D9}" destId="{04DD4B75-9E66-4B63-BBCA-F8409170EB7A}" srcOrd="0" destOrd="0" presId="urn:microsoft.com/office/officeart/2005/8/layout/hierarchy1"/>
    <dgm:cxn modelId="{D006D48C-B495-4F28-A7C6-63A3039D3E42}" type="presOf" srcId="{583A06B3-BFA4-48D3-8A78-8D2131C453BE}" destId="{3A4EC7DF-DCB7-4206-906B-B94CE2C06728}" srcOrd="0" destOrd="0" presId="urn:microsoft.com/office/officeart/2005/8/layout/hierarchy1"/>
    <dgm:cxn modelId="{6E13CD1C-2A5D-4BFC-B3B4-42DF950908F5}" type="presOf" srcId="{C9DD6BD6-9B70-4E0B-9BD9-A43F9105CB14}" destId="{0ECAFCC0-E4EE-4B91-B44D-5AE99BDC4620}" srcOrd="0" destOrd="0" presId="urn:microsoft.com/office/officeart/2005/8/layout/hierarchy1"/>
    <dgm:cxn modelId="{1C75DF59-1BBF-467D-99C1-E4D308F13ACC}" srcId="{0E59C98B-ED20-424A-AE3D-02A2FF67BFD2}" destId="{FF48A6C5-3253-4387-ACF1-F7A39C1BD885}" srcOrd="1" destOrd="0" parTransId="{A9472A83-49CA-4F6C-8447-F705D3D6A18E}" sibTransId="{FA6A8A7D-D41E-4B42-8BB8-6CE3C6A834FA}"/>
    <dgm:cxn modelId="{2045002B-6BC2-4C1A-8192-2B2C96CACD14}" srcId="{C9DD6BD6-9B70-4E0B-9BD9-A43F9105CB14}" destId="{125421C4-5D1D-4A36-A1B5-8D71227996BA}" srcOrd="3" destOrd="0" parTransId="{906AECF8-A85B-4219-BC9C-F98A33A5EA7C}" sibTransId="{A41894A4-CE18-44F3-9AA2-90B662BA429C}"/>
    <dgm:cxn modelId="{26E59E7F-52A7-4D9A-B8C4-AEC4A052F104}" srcId="{C9DD6BD6-9B70-4E0B-9BD9-A43F9105CB14}" destId="{7343F2D2-3D4D-4AEE-B987-5E684281D75E}" srcOrd="4" destOrd="0" parTransId="{5B462AF5-9974-44CE-BF28-5970D92402CA}" sibTransId="{796FD24C-F21D-4F84-9D98-328A22C8183D}"/>
    <dgm:cxn modelId="{6D46C804-48B3-4362-90D4-DA9D85184783}" type="presOf" srcId="{FF48A6C5-3253-4387-ACF1-F7A39C1BD885}" destId="{F25A27A0-65A5-43E1-9BC2-1837C57180C8}" srcOrd="0" destOrd="0" presId="urn:microsoft.com/office/officeart/2005/8/layout/hierarchy1"/>
    <dgm:cxn modelId="{7526078E-8470-43ED-9E97-60CD39D457DC}" type="presOf" srcId="{746D5C4D-9570-4C82-8541-0CB39C90AA3E}" destId="{B9EFE0F9-EBB0-498A-8743-110FA894F655}" srcOrd="0" destOrd="0" presId="urn:microsoft.com/office/officeart/2005/8/layout/hierarchy1"/>
    <dgm:cxn modelId="{CEA02322-613E-4A3F-B47E-B3DA960077D5}" srcId="{7343F2D2-3D4D-4AEE-B987-5E684281D75E}" destId="{757EE1D0-11A6-481C-A3AF-A9A0A346BEDE}" srcOrd="0" destOrd="0" parTransId="{D777A9F8-2090-40FE-BA2B-911055D7D718}" sibTransId="{B9927F0F-B5CB-4153-A6C8-602C6E55487E}"/>
    <dgm:cxn modelId="{C5919B04-1D66-419F-A252-C7378CA803A6}" type="presOf" srcId="{DA6B54E9-6A6D-49F0-A8CF-F7227C0B313E}" destId="{7E0337F2-6775-4D30-A37D-FF51E4FCF2DC}" srcOrd="0" destOrd="0" presId="urn:microsoft.com/office/officeart/2005/8/layout/hierarchy1"/>
    <dgm:cxn modelId="{C6BCFF12-77FA-451C-86A5-1873229B0EB8}" type="presOf" srcId="{93029DEC-82F4-457D-AF7D-4BE08D5AED53}" destId="{A71FCCC3-1363-4DE3-9A11-59E6368F4B45}" srcOrd="0" destOrd="0" presId="urn:microsoft.com/office/officeart/2005/8/layout/hierarchy1"/>
    <dgm:cxn modelId="{6BDA0567-4DDD-497B-90A4-AE360B0E76EE}" srcId="{6E0C0CAB-3DE3-4606-B89B-B26E59A60B54}" destId="{583A06B3-BFA4-48D3-8A78-8D2131C453BE}" srcOrd="0" destOrd="0" parTransId="{D972B36E-10A6-4CE6-8799-726E0D2C91FF}" sibTransId="{C2D70A41-1E6D-4BEB-B382-45CCE8A4C5D1}"/>
    <dgm:cxn modelId="{08B6FAF9-F8FC-45C8-BCA4-E90D0F4567D3}" srcId="{FF48A6C5-3253-4387-ACF1-F7A39C1BD885}" destId="{80C9A01F-9C11-491B-854E-1B8D819A6F00}" srcOrd="0" destOrd="0" parTransId="{4D75E41C-6A40-4927-85B6-09DEF9B512B1}" sibTransId="{736C8DE1-072E-4F98-B456-380C8187D776}"/>
    <dgm:cxn modelId="{5F021D86-54B8-4E56-8E64-1CA7E2CB4E3F}" srcId="{C9DD6BD6-9B70-4E0B-9BD9-A43F9105CB14}" destId="{746D5C4D-9570-4C82-8541-0CB39C90AA3E}" srcOrd="2" destOrd="0" parTransId="{DA6B54E9-6A6D-49F0-A8CF-F7227C0B313E}" sibTransId="{BAD2D628-772B-4AC6-84FF-B59D73835678}"/>
    <dgm:cxn modelId="{670A0BDF-8541-48D0-8395-4B498F7D54D2}" type="presOf" srcId="{7343F2D2-3D4D-4AEE-B987-5E684281D75E}" destId="{D3A679FD-CA38-4D7E-8956-C62D05B9CAA8}" srcOrd="0" destOrd="0" presId="urn:microsoft.com/office/officeart/2005/8/layout/hierarchy1"/>
    <dgm:cxn modelId="{9089F955-4404-4820-8AB7-A9ED3F789F36}" type="presOf" srcId="{80C9A01F-9C11-491B-854E-1B8D819A6F00}" destId="{4A2CD0EF-CEB4-4092-A937-EF32D762A78E}" srcOrd="0" destOrd="0" presId="urn:microsoft.com/office/officeart/2005/8/layout/hierarchy1"/>
    <dgm:cxn modelId="{DC6A22E0-68F3-478B-BEDA-8B20FD8B1503}" srcId="{C9DD6BD6-9B70-4E0B-9BD9-A43F9105CB14}" destId="{977ECBCA-3C3E-4F80-9D5B-6E886B93D8B2}" srcOrd="0" destOrd="0" parTransId="{ECC72B50-CD74-4F34-B3C0-A1AE796F1246}" sibTransId="{84226716-F4BB-4750-AE3D-C70E61F79EBD}"/>
    <dgm:cxn modelId="{850C31FE-5D92-4BE9-B805-7BD728753B31}" type="presOf" srcId="{ECC72B50-CD74-4F34-B3C0-A1AE796F1246}" destId="{D86126F9-0508-46AE-AE22-485057187408}" srcOrd="0" destOrd="0" presId="urn:microsoft.com/office/officeart/2005/8/layout/hierarchy1"/>
    <dgm:cxn modelId="{9E4B131A-F712-47F2-A8ED-C005DD7F2499}" srcId="{90BDB91A-EAB9-4FD9-BE91-5D3DC3C85834}" destId="{C9DD6BD6-9B70-4E0B-9BD9-A43F9105CB14}" srcOrd="0" destOrd="0" parTransId="{84ED326F-25C6-423B-99F1-C5852EB614BF}" sibTransId="{7B7C5B5B-F692-466A-A49D-6555C811BBFF}"/>
    <dgm:cxn modelId="{B3A79021-B53C-4F01-9E98-7DCD4B1952AB}" type="presOf" srcId="{CFBDBFA7-8B5A-4FFC-A7F6-03D3DD3C1DDB}" destId="{B6236175-E7A4-4AA9-BD97-F8E91D7115E2}" srcOrd="0" destOrd="0" presId="urn:microsoft.com/office/officeart/2005/8/layout/hierarchy1"/>
    <dgm:cxn modelId="{A54BA10A-7A4B-4D47-A4D2-5FEB0EDE3F64}" type="presOf" srcId="{D777A9F8-2090-40FE-BA2B-911055D7D718}" destId="{CAC1AD3A-6C07-49EE-9CB0-4D6477B08E6B}" srcOrd="0" destOrd="0" presId="urn:microsoft.com/office/officeart/2005/8/layout/hierarchy1"/>
    <dgm:cxn modelId="{EA92895B-8D72-4BBC-B502-79E41E19F4AF}" type="presOf" srcId="{DD333B54-DF2E-4755-95F3-00CEC2D50842}" destId="{E18A64B1-B623-41FA-B087-8D84D548930B}" srcOrd="0" destOrd="0" presId="urn:microsoft.com/office/officeart/2005/8/layout/hierarchy1"/>
    <dgm:cxn modelId="{D5DE3171-27DA-4A2A-AC95-0416BCE82143}" srcId="{746D5C4D-9570-4C82-8541-0CB39C90AA3E}" destId="{F5EDD5DB-60C6-45AC-AB9E-BE69F0B4B5C2}" srcOrd="0" destOrd="0" parTransId="{1642AB87-479C-4103-94F6-92A9366CB5D9}" sibTransId="{21BDDF2E-6E52-4315-87E6-FC855CAD015A}"/>
    <dgm:cxn modelId="{99B7C451-C5BC-4CC6-9C51-1929A09A76E7}" type="presOf" srcId="{BAEEFE13-B3C3-40F9-AA90-7BD3ACA0ABA2}" destId="{08399EBA-C0B8-439E-B873-CB6F152DCBE2}" srcOrd="0" destOrd="0" presId="urn:microsoft.com/office/officeart/2005/8/layout/hierarchy1"/>
    <dgm:cxn modelId="{1199B5B7-B689-4E37-B7A1-E0947F590770}" type="presOf" srcId="{4D75E41C-6A40-4927-85B6-09DEF9B512B1}" destId="{0EE426B4-3795-4936-9323-54F22986069F}" srcOrd="0" destOrd="0" presId="urn:microsoft.com/office/officeart/2005/8/layout/hierarchy1"/>
    <dgm:cxn modelId="{E56DE38E-4188-410E-BC62-6683E70A5F33}" type="presOf" srcId="{125421C4-5D1D-4A36-A1B5-8D71227996BA}" destId="{9EBDADD1-561D-4FE1-8985-D566FF2213A5}" srcOrd="0" destOrd="0" presId="urn:microsoft.com/office/officeart/2005/8/layout/hierarchy1"/>
    <dgm:cxn modelId="{86C82322-628C-4351-8D65-17731E73231C}" type="presOf" srcId="{5B462AF5-9974-44CE-BF28-5970D92402CA}" destId="{87922237-9A78-4555-BD4C-BC68C8417CA8}" srcOrd="0" destOrd="0" presId="urn:microsoft.com/office/officeart/2005/8/layout/hierarchy1"/>
    <dgm:cxn modelId="{490C48EE-D7FD-4DF8-9726-BB3B29B25F58}" type="presOf" srcId="{9522E4DE-1169-4A41-9182-861776B482C2}" destId="{9CFB47D5-2378-4E7E-A18E-652FC14BDA2B}" srcOrd="0" destOrd="0" presId="urn:microsoft.com/office/officeart/2005/8/layout/hierarchy1"/>
    <dgm:cxn modelId="{32FC7411-D4B4-4693-8953-D7634588B700}" type="presOf" srcId="{6E0C0CAB-3DE3-4606-B89B-B26E59A60B54}" destId="{F2D769E7-F0B8-46DB-BC97-E6C9C9ABD828}" srcOrd="0" destOrd="0" presId="urn:microsoft.com/office/officeart/2005/8/layout/hierarchy1"/>
    <dgm:cxn modelId="{B3E05C9B-28B8-462D-8635-E1CCA6D1F043}" type="presOf" srcId="{0E59C98B-ED20-424A-AE3D-02A2FF67BFD2}" destId="{14B01055-DB2C-422D-A3FA-51075D2EB21B}" srcOrd="0" destOrd="0" presId="urn:microsoft.com/office/officeart/2005/8/layout/hierarchy1"/>
    <dgm:cxn modelId="{0B7B7321-113D-4AA8-A16B-DD077CA2C588}" type="presOf" srcId="{F5EDD5DB-60C6-45AC-AB9E-BE69F0B4B5C2}" destId="{2A95EFC1-6B9E-447D-B242-7EB4E1B802D8}" srcOrd="0" destOrd="0" presId="urn:microsoft.com/office/officeart/2005/8/layout/hierarchy1"/>
    <dgm:cxn modelId="{66D7265C-B2CE-4B51-B1A2-D07469A2B4C3}" srcId="{977ECBCA-3C3E-4F80-9D5B-6E886B93D8B2}" destId="{CFBDBFA7-8B5A-4FFC-A7F6-03D3DD3C1DDB}" srcOrd="0" destOrd="0" parTransId="{1F336034-E35E-4BC9-B179-9C747D0875D2}" sibTransId="{476AE604-65CC-455D-BAB4-2AB8F70F7F47}"/>
    <dgm:cxn modelId="{F0B243AE-D354-45D2-A610-ABB802152546}" type="presOf" srcId="{906AECF8-A85B-4219-BC9C-F98A33A5EA7C}" destId="{57355744-0831-4A95-A950-C905EB7EDC5D}" srcOrd="0" destOrd="0" presId="urn:microsoft.com/office/officeart/2005/8/layout/hierarchy1"/>
    <dgm:cxn modelId="{4EBFF671-FFA3-4E8E-BE0E-88EDF24F6687}" srcId="{0E59C98B-ED20-424A-AE3D-02A2FF67BFD2}" destId="{6E0C0CAB-3DE3-4606-B89B-B26E59A60B54}" srcOrd="0" destOrd="0" parTransId="{6A060534-A42E-4762-B866-5F48EC8421A4}" sibTransId="{5898FE46-F8D2-4D4F-94DD-5CBBBB72F1DA}"/>
    <dgm:cxn modelId="{42D7C1E1-23F9-4EA5-969C-6F4B1094268E}" type="presOf" srcId="{D629279B-5F78-453E-9EB2-180473CE7258}" destId="{481F4928-359D-4EDF-960B-3CEB08BBAA28}" srcOrd="0" destOrd="0" presId="urn:microsoft.com/office/officeart/2005/8/layout/hierarchy1"/>
    <dgm:cxn modelId="{83B76E94-D2ED-42E6-9639-C5D2F8DD3874}" type="presOf" srcId="{A9472A83-49CA-4F6C-8447-F705D3D6A18E}" destId="{CAE3EC98-2997-4342-A61E-9832FC65A365}" srcOrd="0" destOrd="0" presId="urn:microsoft.com/office/officeart/2005/8/layout/hierarchy1"/>
    <dgm:cxn modelId="{B2A6D2A8-631F-4160-9D16-AFD66D6AFE98}" srcId="{CFBDBFA7-8B5A-4FFC-A7F6-03D3DD3C1DDB}" destId="{BAEEFE13-B3C3-40F9-AA90-7BD3ACA0ABA2}" srcOrd="0" destOrd="0" parTransId="{0682C314-AF05-49EC-BE7C-02364F742083}" sibTransId="{83FBAB24-5BD3-490F-98A2-4D36C51C242D}"/>
    <dgm:cxn modelId="{52AE664A-25B1-4273-91A1-663A718EEA45}" type="presOf" srcId="{D972B36E-10A6-4CE6-8799-726E0D2C91FF}" destId="{878D5616-C745-440F-95A3-B1607919FB98}" srcOrd="0" destOrd="0" presId="urn:microsoft.com/office/officeart/2005/8/layout/hierarchy1"/>
    <dgm:cxn modelId="{DB7CFEFB-2AB1-4409-A9B9-FEBE154A5E2A}" type="presOf" srcId="{0682C314-AF05-49EC-BE7C-02364F742083}" destId="{F1179633-9A70-4AB8-9B1A-D518F8F1F896}" srcOrd="0" destOrd="0" presId="urn:microsoft.com/office/officeart/2005/8/layout/hierarchy1"/>
    <dgm:cxn modelId="{F8D1D9F7-ACD3-4AA5-BFE8-6640676560E7}" type="presOf" srcId="{BD96BF15-7770-4DD1-8372-9ED4EA9693F0}" destId="{247B0779-EB74-458A-91DE-704D5A8A6DDF}" srcOrd="0" destOrd="0" presId="urn:microsoft.com/office/officeart/2005/8/layout/hierarchy1"/>
    <dgm:cxn modelId="{C6DDAA14-F45F-4C90-9092-AB4D477998AB}" srcId="{125421C4-5D1D-4A36-A1B5-8D71227996BA}" destId="{DD333B54-DF2E-4755-95F3-00CEC2D50842}" srcOrd="0" destOrd="0" parTransId="{D629279B-5F78-453E-9EB2-180473CE7258}" sibTransId="{06FB9189-2C73-4F35-8808-8E64A6043D34}"/>
    <dgm:cxn modelId="{805FE8CC-045C-4F61-A60E-85FC7BB00877}" type="presOf" srcId="{1F336034-E35E-4BC9-B179-9C747D0875D2}" destId="{7A9AB061-5B7F-4BC9-95FC-FB18E37401B1}" srcOrd="0" destOrd="0" presId="urn:microsoft.com/office/officeart/2005/8/layout/hierarchy1"/>
    <dgm:cxn modelId="{7F7D8EC6-9C45-4A81-8F13-BF1B289D126B}" type="presOf" srcId="{977ECBCA-3C3E-4F80-9D5B-6E886B93D8B2}" destId="{626B2101-A778-4AA2-AF00-C5921117A176}" srcOrd="0" destOrd="0" presId="urn:microsoft.com/office/officeart/2005/8/layout/hierarchy1"/>
    <dgm:cxn modelId="{535804A8-79D7-4BC7-B6E2-D75E8675B5EE}" srcId="{DD333B54-DF2E-4755-95F3-00CEC2D50842}" destId="{9522E4DE-1169-4A41-9182-861776B482C2}" srcOrd="0" destOrd="0" parTransId="{BD96BF15-7770-4DD1-8372-9ED4EA9693F0}" sibTransId="{45F91BE2-C90F-4421-9F0F-790EF06CF3D7}"/>
    <dgm:cxn modelId="{C3A10CE6-EB26-47D6-AB3E-C591C06059E9}" type="presOf" srcId="{6A060534-A42E-4762-B866-5F48EC8421A4}" destId="{5548120C-9D72-4F1F-A865-858D93D133E3}" srcOrd="0" destOrd="0" presId="urn:microsoft.com/office/officeart/2005/8/layout/hierarchy1"/>
    <dgm:cxn modelId="{1A4AB065-1554-473D-BA82-7E0E6B5F38E5}" srcId="{F5EDD5DB-60C6-45AC-AB9E-BE69F0B4B5C2}" destId="{93029DEC-82F4-457D-AF7D-4BE08D5AED53}" srcOrd="0" destOrd="0" parTransId="{11E30CBD-7315-4BCD-90A3-0E3A63840CD5}" sibTransId="{45D88655-04D6-4113-969E-64B42503E59A}"/>
    <dgm:cxn modelId="{1D3C0300-8284-4DE4-85F7-E12CEFFECB89}" type="presOf" srcId="{11E30CBD-7315-4BCD-90A3-0E3A63840CD5}" destId="{2007B316-39D1-4FAE-8183-2E93DE3758C4}" srcOrd="0" destOrd="0" presId="urn:microsoft.com/office/officeart/2005/8/layout/hierarchy1"/>
    <dgm:cxn modelId="{59909DC3-8763-4646-B4C4-096DB58D98C8}" type="presOf" srcId="{90BDB91A-EAB9-4FD9-BE91-5D3DC3C85834}" destId="{1CC8F3FF-D3ED-4BFA-BD25-F33EEC495754}" srcOrd="0" destOrd="0" presId="urn:microsoft.com/office/officeart/2005/8/layout/hierarchy1"/>
    <dgm:cxn modelId="{7BE3EE5C-FA2F-4371-B9A4-F6E6EA32D9F5}" type="presOf" srcId="{757EE1D0-11A6-481C-A3AF-A9A0A346BEDE}" destId="{19AD86A3-5F65-40BF-AF04-45A106AB0B67}" srcOrd="0" destOrd="0" presId="urn:microsoft.com/office/officeart/2005/8/layout/hierarchy1"/>
    <dgm:cxn modelId="{BF603DD7-866A-4D8A-8128-C8F83B62F997}" type="presOf" srcId="{DE3A7AE2-4A74-425F-9B25-12DDEA9B4BB7}" destId="{2F662737-F695-4A18-A04D-CF51AFBE9C6B}" srcOrd="0" destOrd="0" presId="urn:microsoft.com/office/officeart/2005/8/layout/hierarchy1"/>
    <dgm:cxn modelId="{810578F7-5813-474D-B165-77FCB05D992F}" srcId="{C9DD6BD6-9B70-4E0B-9BD9-A43F9105CB14}" destId="{0E59C98B-ED20-424A-AE3D-02A2FF67BFD2}" srcOrd="1" destOrd="0" parTransId="{DE3A7AE2-4A74-425F-9B25-12DDEA9B4BB7}" sibTransId="{BBA7D410-B10B-469D-B527-FE24D210875C}"/>
    <dgm:cxn modelId="{426F5EBF-DA5D-4792-9338-6AF67A863DF8}" type="presParOf" srcId="{1CC8F3FF-D3ED-4BFA-BD25-F33EEC495754}" destId="{71382BC2-6589-4DE4-85C5-C92E0D50A2E3}" srcOrd="0" destOrd="0" presId="urn:microsoft.com/office/officeart/2005/8/layout/hierarchy1"/>
    <dgm:cxn modelId="{4F5ABF6D-5DB3-40B5-8BA8-D289C7A717DF}" type="presParOf" srcId="{71382BC2-6589-4DE4-85C5-C92E0D50A2E3}" destId="{9230B8A5-4636-40D3-B6B7-B1AC14C7B73A}" srcOrd="0" destOrd="0" presId="urn:microsoft.com/office/officeart/2005/8/layout/hierarchy1"/>
    <dgm:cxn modelId="{7323982D-CF42-4849-BB93-258B242BB8A6}" type="presParOf" srcId="{9230B8A5-4636-40D3-B6B7-B1AC14C7B73A}" destId="{D19F0156-56D0-444A-ADAC-AB74978C9A07}" srcOrd="0" destOrd="0" presId="urn:microsoft.com/office/officeart/2005/8/layout/hierarchy1"/>
    <dgm:cxn modelId="{04F9C82B-8EBE-4408-B8C7-017F2179E1E9}" type="presParOf" srcId="{9230B8A5-4636-40D3-B6B7-B1AC14C7B73A}" destId="{0ECAFCC0-E4EE-4B91-B44D-5AE99BDC4620}" srcOrd="1" destOrd="0" presId="urn:microsoft.com/office/officeart/2005/8/layout/hierarchy1"/>
    <dgm:cxn modelId="{60340334-6CB5-43CB-9DC8-38A7DB6ADF02}" type="presParOf" srcId="{71382BC2-6589-4DE4-85C5-C92E0D50A2E3}" destId="{C55DB3FB-79EB-4812-B2B0-1897BD46AE78}" srcOrd="1" destOrd="0" presId="urn:microsoft.com/office/officeart/2005/8/layout/hierarchy1"/>
    <dgm:cxn modelId="{07A8C49F-F930-4E18-9672-A7072E1837A8}" type="presParOf" srcId="{C55DB3FB-79EB-4812-B2B0-1897BD46AE78}" destId="{D86126F9-0508-46AE-AE22-485057187408}" srcOrd="0" destOrd="0" presId="urn:microsoft.com/office/officeart/2005/8/layout/hierarchy1"/>
    <dgm:cxn modelId="{3EEECD07-5124-43B1-8DA0-0C981A03B94C}" type="presParOf" srcId="{C55DB3FB-79EB-4812-B2B0-1897BD46AE78}" destId="{31105519-5A3A-4518-A412-25093ED4C09A}" srcOrd="1" destOrd="0" presId="urn:microsoft.com/office/officeart/2005/8/layout/hierarchy1"/>
    <dgm:cxn modelId="{926114DF-FBC3-4019-8F07-814592ED5A08}" type="presParOf" srcId="{31105519-5A3A-4518-A412-25093ED4C09A}" destId="{1FF63E46-1720-4DD2-91F5-488C44FC1638}" srcOrd="0" destOrd="0" presId="urn:microsoft.com/office/officeart/2005/8/layout/hierarchy1"/>
    <dgm:cxn modelId="{765FFE41-A18E-46FA-BE4D-0ADC61314247}" type="presParOf" srcId="{1FF63E46-1720-4DD2-91F5-488C44FC1638}" destId="{AB193C5B-F45E-4B90-AAEE-FFA457CB0641}" srcOrd="0" destOrd="0" presId="urn:microsoft.com/office/officeart/2005/8/layout/hierarchy1"/>
    <dgm:cxn modelId="{C0469D19-EDB8-4D8C-9F36-71354F7E950B}" type="presParOf" srcId="{1FF63E46-1720-4DD2-91F5-488C44FC1638}" destId="{626B2101-A778-4AA2-AF00-C5921117A176}" srcOrd="1" destOrd="0" presId="urn:microsoft.com/office/officeart/2005/8/layout/hierarchy1"/>
    <dgm:cxn modelId="{EE14DB84-FEEE-44B8-9DD6-CD7BF0F5EE22}" type="presParOf" srcId="{31105519-5A3A-4518-A412-25093ED4C09A}" destId="{741DDC49-21B7-4891-BE03-CA01750EC627}" srcOrd="1" destOrd="0" presId="urn:microsoft.com/office/officeart/2005/8/layout/hierarchy1"/>
    <dgm:cxn modelId="{6ED2472A-FA4F-4543-BFCC-71D28034E529}" type="presParOf" srcId="{741DDC49-21B7-4891-BE03-CA01750EC627}" destId="{7A9AB061-5B7F-4BC9-95FC-FB18E37401B1}" srcOrd="0" destOrd="0" presId="urn:microsoft.com/office/officeart/2005/8/layout/hierarchy1"/>
    <dgm:cxn modelId="{E9C45135-2E82-4C8B-8A5C-265458875A97}" type="presParOf" srcId="{741DDC49-21B7-4891-BE03-CA01750EC627}" destId="{EC890750-9C3E-4FED-A69C-24759C8C4630}" srcOrd="1" destOrd="0" presId="urn:microsoft.com/office/officeart/2005/8/layout/hierarchy1"/>
    <dgm:cxn modelId="{F9A0A72A-F074-460E-A2D4-461A7C1A7E22}" type="presParOf" srcId="{EC890750-9C3E-4FED-A69C-24759C8C4630}" destId="{F89DB474-3B12-4908-89C2-C715F041B17A}" srcOrd="0" destOrd="0" presId="urn:microsoft.com/office/officeart/2005/8/layout/hierarchy1"/>
    <dgm:cxn modelId="{C110A1CE-297C-45BD-A088-70BEBB3205B1}" type="presParOf" srcId="{F89DB474-3B12-4908-89C2-C715F041B17A}" destId="{830A6A43-CC4C-4C2D-93A0-B8A2D3A1A6FA}" srcOrd="0" destOrd="0" presId="urn:microsoft.com/office/officeart/2005/8/layout/hierarchy1"/>
    <dgm:cxn modelId="{D89404D8-3296-416D-AC76-F85C2E868499}" type="presParOf" srcId="{F89DB474-3B12-4908-89C2-C715F041B17A}" destId="{B6236175-E7A4-4AA9-BD97-F8E91D7115E2}" srcOrd="1" destOrd="0" presId="urn:microsoft.com/office/officeart/2005/8/layout/hierarchy1"/>
    <dgm:cxn modelId="{897BC5DF-F587-4CEB-9529-7BFE4DADA8B3}" type="presParOf" srcId="{EC890750-9C3E-4FED-A69C-24759C8C4630}" destId="{EF9306FE-F6EE-4E7B-AE9C-B4DBE807740D}" srcOrd="1" destOrd="0" presId="urn:microsoft.com/office/officeart/2005/8/layout/hierarchy1"/>
    <dgm:cxn modelId="{E691D4D5-AA26-461D-AEEB-3A960DE34B16}" type="presParOf" srcId="{EF9306FE-F6EE-4E7B-AE9C-B4DBE807740D}" destId="{F1179633-9A70-4AB8-9B1A-D518F8F1F896}" srcOrd="0" destOrd="0" presId="urn:microsoft.com/office/officeart/2005/8/layout/hierarchy1"/>
    <dgm:cxn modelId="{DC04DB48-8BAE-45A3-9815-41D43DF9FEA0}" type="presParOf" srcId="{EF9306FE-F6EE-4E7B-AE9C-B4DBE807740D}" destId="{8DE383F1-7D0E-4424-8987-E1AEBB6FCD5F}" srcOrd="1" destOrd="0" presId="urn:microsoft.com/office/officeart/2005/8/layout/hierarchy1"/>
    <dgm:cxn modelId="{C5D25785-FBF9-4A66-8FEA-E6CE7782E745}" type="presParOf" srcId="{8DE383F1-7D0E-4424-8987-E1AEBB6FCD5F}" destId="{ACE71F2C-7428-4FA7-8C97-A9A5B99ABA23}" srcOrd="0" destOrd="0" presId="urn:microsoft.com/office/officeart/2005/8/layout/hierarchy1"/>
    <dgm:cxn modelId="{D793708F-F367-4439-AEE3-DD81DA7FB133}" type="presParOf" srcId="{ACE71F2C-7428-4FA7-8C97-A9A5B99ABA23}" destId="{0DE607D8-ABC1-4B04-B939-ABDF2C15B16C}" srcOrd="0" destOrd="0" presId="urn:microsoft.com/office/officeart/2005/8/layout/hierarchy1"/>
    <dgm:cxn modelId="{1A974BBE-57CB-4ECD-9610-E799715688F0}" type="presParOf" srcId="{ACE71F2C-7428-4FA7-8C97-A9A5B99ABA23}" destId="{08399EBA-C0B8-439E-B873-CB6F152DCBE2}" srcOrd="1" destOrd="0" presId="urn:microsoft.com/office/officeart/2005/8/layout/hierarchy1"/>
    <dgm:cxn modelId="{C7CFDF52-1C43-4F1B-9746-82EC7918E2A3}" type="presParOf" srcId="{8DE383F1-7D0E-4424-8987-E1AEBB6FCD5F}" destId="{4852DE54-03EB-45C6-92CC-A03F768F21EE}" srcOrd="1" destOrd="0" presId="urn:microsoft.com/office/officeart/2005/8/layout/hierarchy1"/>
    <dgm:cxn modelId="{384A3EAC-6FBD-4A93-85D8-B921EF4D0DE2}" type="presParOf" srcId="{C55DB3FB-79EB-4812-B2B0-1897BD46AE78}" destId="{2F662737-F695-4A18-A04D-CF51AFBE9C6B}" srcOrd="2" destOrd="0" presId="urn:microsoft.com/office/officeart/2005/8/layout/hierarchy1"/>
    <dgm:cxn modelId="{AB768B62-4288-462C-9DD0-99CD4F30EA47}" type="presParOf" srcId="{C55DB3FB-79EB-4812-B2B0-1897BD46AE78}" destId="{929A92DC-2D03-4223-A69A-E9A78ED48E61}" srcOrd="3" destOrd="0" presId="urn:microsoft.com/office/officeart/2005/8/layout/hierarchy1"/>
    <dgm:cxn modelId="{4FE9B1B5-39EC-457D-A575-CF41BAA10E4D}" type="presParOf" srcId="{929A92DC-2D03-4223-A69A-E9A78ED48E61}" destId="{2D144063-3309-43A6-AB96-DB2A837CC1BF}" srcOrd="0" destOrd="0" presId="urn:microsoft.com/office/officeart/2005/8/layout/hierarchy1"/>
    <dgm:cxn modelId="{5CEFDC1F-6894-4253-B7E2-1BC0242B9F46}" type="presParOf" srcId="{2D144063-3309-43A6-AB96-DB2A837CC1BF}" destId="{65EC99FB-74FD-46B7-9921-7AF5B2701DF0}" srcOrd="0" destOrd="0" presId="urn:microsoft.com/office/officeart/2005/8/layout/hierarchy1"/>
    <dgm:cxn modelId="{7E1FFD80-2A57-4A26-A538-59136544607A}" type="presParOf" srcId="{2D144063-3309-43A6-AB96-DB2A837CC1BF}" destId="{14B01055-DB2C-422D-A3FA-51075D2EB21B}" srcOrd="1" destOrd="0" presId="urn:microsoft.com/office/officeart/2005/8/layout/hierarchy1"/>
    <dgm:cxn modelId="{D3C14D6D-4F99-446C-A1C0-7E656B396A74}" type="presParOf" srcId="{929A92DC-2D03-4223-A69A-E9A78ED48E61}" destId="{1A1CCF69-EFE5-4D77-A8F6-A9172F3E9140}" srcOrd="1" destOrd="0" presId="urn:microsoft.com/office/officeart/2005/8/layout/hierarchy1"/>
    <dgm:cxn modelId="{C5E9EE9E-1C34-48D7-BC06-90E825608FA7}" type="presParOf" srcId="{1A1CCF69-EFE5-4D77-A8F6-A9172F3E9140}" destId="{5548120C-9D72-4F1F-A865-858D93D133E3}" srcOrd="0" destOrd="0" presId="urn:microsoft.com/office/officeart/2005/8/layout/hierarchy1"/>
    <dgm:cxn modelId="{BCA22DBC-7D28-4E6C-8636-EFE30807F71B}" type="presParOf" srcId="{1A1CCF69-EFE5-4D77-A8F6-A9172F3E9140}" destId="{1D1D79D7-48E5-4A25-839A-92E84A249101}" srcOrd="1" destOrd="0" presId="urn:microsoft.com/office/officeart/2005/8/layout/hierarchy1"/>
    <dgm:cxn modelId="{4291D72B-6CDF-40AB-AF56-CF085AEA2876}" type="presParOf" srcId="{1D1D79D7-48E5-4A25-839A-92E84A249101}" destId="{D473F330-CB71-4BB0-B948-B20CD2A2E7AD}" srcOrd="0" destOrd="0" presId="urn:microsoft.com/office/officeart/2005/8/layout/hierarchy1"/>
    <dgm:cxn modelId="{4B35D0BE-4BA7-4B5A-B016-B8F0A2B2F6F2}" type="presParOf" srcId="{D473F330-CB71-4BB0-B948-B20CD2A2E7AD}" destId="{E571AD0E-8B68-46F8-993E-17D80980FE0D}" srcOrd="0" destOrd="0" presId="urn:microsoft.com/office/officeart/2005/8/layout/hierarchy1"/>
    <dgm:cxn modelId="{04746147-4C93-46C8-999B-81D1C9478C87}" type="presParOf" srcId="{D473F330-CB71-4BB0-B948-B20CD2A2E7AD}" destId="{F2D769E7-F0B8-46DB-BC97-E6C9C9ABD828}" srcOrd="1" destOrd="0" presId="urn:microsoft.com/office/officeart/2005/8/layout/hierarchy1"/>
    <dgm:cxn modelId="{DF268703-E47F-42AD-A351-4FFE0E4469F9}" type="presParOf" srcId="{1D1D79D7-48E5-4A25-839A-92E84A249101}" destId="{46CA30A4-0DD1-4EEA-9E21-7F86C4D72E4B}" srcOrd="1" destOrd="0" presId="urn:microsoft.com/office/officeart/2005/8/layout/hierarchy1"/>
    <dgm:cxn modelId="{54451FAE-BBA7-429A-B572-1C86EAA677BE}" type="presParOf" srcId="{46CA30A4-0DD1-4EEA-9E21-7F86C4D72E4B}" destId="{878D5616-C745-440F-95A3-B1607919FB98}" srcOrd="0" destOrd="0" presId="urn:microsoft.com/office/officeart/2005/8/layout/hierarchy1"/>
    <dgm:cxn modelId="{EDD1BB05-98B1-41F4-B522-13F94622CB56}" type="presParOf" srcId="{46CA30A4-0DD1-4EEA-9E21-7F86C4D72E4B}" destId="{65D5A7A8-D689-4C4F-B403-3A98F685DE3C}" srcOrd="1" destOrd="0" presId="urn:microsoft.com/office/officeart/2005/8/layout/hierarchy1"/>
    <dgm:cxn modelId="{640B53C2-2CF7-4CA4-9537-A61435B29403}" type="presParOf" srcId="{65D5A7A8-D689-4C4F-B403-3A98F685DE3C}" destId="{86BDE532-8E5D-4E4F-B675-39B3DB89C01A}" srcOrd="0" destOrd="0" presId="urn:microsoft.com/office/officeart/2005/8/layout/hierarchy1"/>
    <dgm:cxn modelId="{F609FA40-BBC8-4B7A-9603-EAFC4E91619D}" type="presParOf" srcId="{86BDE532-8E5D-4E4F-B675-39B3DB89C01A}" destId="{B6B8E006-DDA4-4EC7-B074-596D7E6856CA}" srcOrd="0" destOrd="0" presId="urn:microsoft.com/office/officeart/2005/8/layout/hierarchy1"/>
    <dgm:cxn modelId="{2326EC77-555F-449E-AB36-615855061C00}" type="presParOf" srcId="{86BDE532-8E5D-4E4F-B675-39B3DB89C01A}" destId="{3A4EC7DF-DCB7-4206-906B-B94CE2C06728}" srcOrd="1" destOrd="0" presId="urn:microsoft.com/office/officeart/2005/8/layout/hierarchy1"/>
    <dgm:cxn modelId="{D41D1811-7845-4897-8C0C-D8B8F2272044}" type="presParOf" srcId="{65D5A7A8-D689-4C4F-B403-3A98F685DE3C}" destId="{5C5F1C35-327A-43D7-8687-E3873923D2E0}" srcOrd="1" destOrd="0" presId="urn:microsoft.com/office/officeart/2005/8/layout/hierarchy1"/>
    <dgm:cxn modelId="{DA812323-8298-472F-8653-E4DB64615A24}" type="presParOf" srcId="{1A1CCF69-EFE5-4D77-A8F6-A9172F3E9140}" destId="{CAE3EC98-2997-4342-A61E-9832FC65A365}" srcOrd="2" destOrd="0" presId="urn:microsoft.com/office/officeart/2005/8/layout/hierarchy1"/>
    <dgm:cxn modelId="{B3122FF8-2267-4E4D-BBEF-FC3659D220C0}" type="presParOf" srcId="{1A1CCF69-EFE5-4D77-A8F6-A9172F3E9140}" destId="{B47B1640-FC81-4594-B464-A9C95DF7A77C}" srcOrd="3" destOrd="0" presId="urn:microsoft.com/office/officeart/2005/8/layout/hierarchy1"/>
    <dgm:cxn modelId="{1F815CAD-2147-43C0-B35D-11D3C6E5DD66}" type="presParOf" srcId="{B47B1640-FC81-4594-B464-A9C95DF7A77C}" destId="{CAC4DAA0-D872-46EF-8A8B-22395D8CE6B2}" srcOrd="0" destOrd="0" presId="urn:microsoft.com/office/officeart/2005/8/layout/hierarchy1"/>
    <dgm:cxn modelId="{1916BDFB-009B-453B-82B5-D22F241176C4}" type="presParOf" srcId="{CAC4DAA0-D872-46EF-8A8B-22395D8CE6B2}" destId="{7C40112F-F965-4FD4-9C33-65510CEB17D3}" srcOrd="0" destOrd="0" presId="urn:microsoft.com/office/officeart/2005/8/layout/hierarchy1"/>
    <dgm:cxn modelId="{78D97CE7-3B7D-4087-9758-3BF83BA4B517}" type="presParOf" srcId="{CAC4DAA0-D872-46EF-8A8B-22395D8CE6B2}" destId="{F25A27A0-65A5-43E1-9BC2-1837C57180C8}" srcOrd="1" destOrd="0" presId="urn:microsoft.com/office/officeart/2005/8/layout/hierarchy1"/>
    <dgm:cxn modelId="{200C8288-12A0-4BF3-8CDA-86B885E13F3E}" type="presParOf" srcId="{B47B1640-FC81-4594-B464-A9C95DF7A77C}" destId="{0CAA313D-1FC9-44DC-8A0A-1DD5140105FF}" srcOrd="1" destOrd="0" presId="urn:microsoft.com/office/officeart/2005/8/layout/hierarchy1"/>
    <dgm:cxn modelId="{D4E02F0C-D5BE-42AB-A213-ACEE12D9B438}" type="presParOf" srcId="{0CAA313D-1FC9-44DC-8A0A-1DD5140105FF}" destId="{0EE426B4-3795-4936-9323-54F22986069F}" srcOrd="0" destOrd="0" presId="urn:microsoft.com/office/officeart/2005/8/layout/hierarchy1"/>
    <dgm:cxn modelId="{13A68D92-5804-408E-AFB8-9B57ECCC1946}" type="presParOf" srcId="{0CAA313D-1FC9-44DC-8A0A-1DD5140105FF}" destId="{2A5C6A14-8C0D-4875-81D1-838B105E84B4}" srcOrd="1" destOrd="0" presId="urn:microsoft.com/office/officeart/2005/8/layout/hierarchy1"/>
    <dgm:cxn modelId="{E9C65B1F-6689-4508-ACE7-A95506828ECD}" type="presParOf" srcId="{2A5C6A14-8C0D-4875-81D1-838B105E84B4}" destId="{A38F1AA2-E653-4AAF-B726-38A1C3031782}" srcOrd="0" destOrd="0" presId="urn:microsoft.com/office/officeart/2005/8/layout/hierarchy1"/>
    <dgm:cxn modelId="{9147DCD4-2D57-4EBF-9C1A-AFC5456C1A5B}" type="presParOf" srcId="{A38F1AA2-E653-4AAF-B726-38A1C3031782}" destId="{56B3FDB3-6A15-4B7A-9265-A05C0C9C6736}" srcOrd="0" destOrd="0" presId="urn:microsoft.com/office/officeart/2005/8/layout/hierarchy1"/>
    <dgm:cxn modelId="{1E4EDD37-F20A-429F-8072-D60AC5DDF15D}" type="presParOf" srcId="{A38F1AA2-E653-4AAF-B726-38A1C3031782}" destId="{4A2CD0EF-CEB4-4092-A937-EF32D762A78E}" srcOrd="1" destOrd="0" presId="urn:microsoft.com/office/officeart/2005/8/layout/hierarchy1"/>
    <dgm:cxn modelId="{05C5E75D-7720-4D2C-8A18-2FDD1C9B48D0}" type="presParOf" srcId="{2A5C6A14-8C0D-4875-81D1-838B105E84B4}" destId="{BDC4BAC2-E571-47AB-8493-69E45944F07C}" srcOrd="1" destOrd="0" presId="urn:microsoft.com/office/officeart/2005/8/layout/hierarchy1"/>
    <dgm:cxn modelId="{1E1485E5-F990-4DA1-9038-1F8E339654B4}" type="presParOf" srcId="{C55DB3FB-79EB-4812-B2B0-1897BD46AE78}" destId="{7E0337F2-6775-4D30-A37D-FF51E4FCF2DC}" srcOrd="4" destOrd="0" presId="urn:microsoft.com/office/officeart/2005/8/layout/hierarchy1"/>
    <dgm:cxn modelId="{D8FAF55D-A2CB-4118-8D87-69E034FCCD21}" type="presParOf" srcId="{C55DB3FB-79EB-4812-B2B0-1897BD46AE78}" destId="{6B5FE8F0-95D7-4D89-AF09-7DAC15A0DCDF}" srcOrd="5" destOrd="0" presId="urn:microsoft.com/office/officeart/2005/8/layout/hierarchy1"/>
    <dgm:cxn modelId="{A179FE63-06AA-411C-8D8F-A657B9C9639F}" type="presParOf" srcId="{6B5FE8F0-95D7-4D89-AF09-7DAC15A0DCDF}" destId="{1F39FBB8-1754-4E7E-8173-C54C396CEEE6}" srcOrd="0" destOrd="0" presId="urn:microsoft.com/office/officeart/2005/8/layout/hierarchy1"/>
    <dgm:cxn modelId="{EE802BC5-3C3A-41B3-A422-8A455D747E14}" type="presParOf" srcId="{1F39FBB8-1754-4E7E-8173-C54C396CEEE6}" destId="{00FD2F2A-6D7F-44BE-B265-571CF2319942}" srcOrd="0" destOrd="0" presId="urn:microsoft.com/office/officeart/2005/8/layout/hierarchy1"/>
    <dgm:cxn modelId="{01FA597F-FAF2-4C52-9DC2-31291BB1A2D9}" type="presParOf" srcId="{1F39FBB8-1754-4E7E-8173-C54C396CEEE6}" destId="{B9EFE0F9-EBB0-498A-8743-110FA894F655}" srcOrd="1" destOrd="0" presId="urn:microsoft.com/office/officeart/2005/8/layout/hierarchy1"/>
    <dgm:cxn modelId="{6443F5BD-23C0-4903-BBD3-50330CD10E68}" type="presParOf" srcId="{6B5FE8F0-95D7-4D89-AF09-7DAC15A0DCDF}" destId="{D19F45EF-4800-415F-9CC2-5C1A9AD84E84}" srcOrd="1" destOrd="0" presId="urn:microsoft.com/office/officeart/2005/8/layout/hierarchy1"/>
    <dgm:cxn modelId="{C99C0043-8241-4919-AE8C-593B7D56B811}" type="presParOf" srcId="{D19F45EF-4800-415F-9CC2-5C1A9AD84E84}" destId="{04DD4B75-9E66-4B63-BBCA-F8409170EB7A}" srcOrd="0" destOrd="0" presId="urn:microsoft.com/office/officeart/2005/8/layout/hierarchy1"/>
    <dgm:cxn modelId="{1830D232-C4C7-4BDB-ABAC-52E7D682EE93}" type="presParOf" srcId="{D19F45EF-4800-415F-9CC2-5C1A9AD84E84}" destId="{CE1E0390-F486-4083-A4B6-454E10804547}" srcOrd="1" destOrd="0" presId="urn:microsoft.com/office/officeart/2005/8/layout/hierarchy1"/>
    <dgm:cxn modelId="{DC040094-0B98-4DE8-ADED-D66B20FF85FF}" type="presParOf" srcId="{CE1E0390-F486-4083-A4B6-454E10804547}" destId="{398554DE-EE9C-4C6D-BAF7-64CAC563E21F}" srcOrd="0" destOrd="0" presId="urn:microsoft.com/office/officeart/2005/8/layout/hierarchy1"/>
    <dgm:cxn modelId="{11FFB35C-01FA-4F5D-92ED-124AED731558}" type="presParOf" srcId="{398554DE-EE9C-4C6D-BAF7-64CAC563E21F}" destId="{C89B8EC0-88EE-4667-AC41-13E5028BBF51}" srcOrd="0" destOrd="0" presId="urn:microsoft.com/office/officeart/2005/8/layout/hierarchy1"/>
    <dgm:cxn modelId="{637AF079-F322-4326-90CC-3E06ACDBE0F1}" type="presParOf" srcId="{398554DE-EE9C-4C6D-BAF7-64CAC563E21F}" destId="{2A95EFC1-6B9E-447D-B242-7EB4E1B802D8}" srcOrd="1" destOrd="0" presId="urn:microsoft.com/office/officeart/2005/8/layout/hierarchy1"/>
    <dgm:cxn modelId="{84CC2248-B6F2-4EC4-9FFD-9D9F654AF60A}" type="presParOf" srcId="{CE1E0390-F486-4083-A4B6-454E10804547}" destId="{E1F81B01-50C6-40E3-BA62-9BBBB4DFE573}" srcOrd="1" destOrd="0" presId="urn:microsoft.com/office/officeart/2005/8/layout/hierarchy1"/>
    <dgm:cxn modelId="{FE8A0751-1C11-43F7-A026-B020BD118C81}" type="presParOf" srcId="{E1F81B01-50C6-40E3-BA62-9BBBB4DFE573}" destId="{2007B316-39D1-4FAE-8183-2E93DE3758C4}" srcOrd="0" destOrd="0" presId="urn:microsoft.com/office/officeart/2005/8/layout/hierarchy1"/>
    <dgm:cxn modelId="{EE65BC85-4ED7-4D2F-A23A-E04A0D009E98}" type="presParOf" srcId="{E1F81B01-50C6-40E3-BA62-9BBBB4DFE573}" destId="{CEA4A18D-80E7-4B40-83FD-98549C4024A5}" srcOrd="1" destOrd="0" presId="urn:microsoft.com/office/officeart/2005/8/layout/hierarchy1"/>
    <dgm:cxn modelId="{16C3B120-141E-4C16-9686-84B04E1AB18F}" type="presParOf" srcId="{CEA4A18D-80E7-4B40-83FD-98549C4024A5}" destId="{DC2ADB12-F4A4-4E5D-A656-6AF298E0945A}" srcOrd="0" destOrd="0" presId="urn:microsoft.com/office/officeart/2005/8/layout/hierarchy1"/>
    <dgm:cxn modelId="{BB3FD043-42C8-4BD9-B31B-91AF36443B0E}" type="presParOf" srcId="{DC2ADB12-F4A4-4E5D-A656-6AF298E0945A}" destId="{3FE73D2F-0757-431B-B69C-BD66E7ADF6B7}" srcOrd="0" destOrd="0" presId="urn:microsoft.com/office/officeart/2005/8/layout/hierarchy1"/>
    <dgm:cxn modelId="{0E3118F6-9FFC-4E86-9165-2D4F78B3A871}" type="presParOf" srcId="{DC2ADB12-F4A4-4E5D-A656-6AF298E0945A}" destId="{A71FCCC3-1363-4DE3-9A11-59E6368F4B45}" srcOrd="1" destOrd="0" presId="urn:microsoft.com/office/officeart/2005/8/layout/hierarchy1"/>
    <dgm:cxn modelId="{2310467A-6A13-4AB0-8C0A-AF81C6233468}" type="presParOf" srcId="{CEA4A18D-80E7-4B40-83FD-98549C4024A5}" destId="{5291CC31-B8FE-4064-A762-5FECE8572D4B}" srcOrd="1" destOrd="0" presId="urn:microsoft.com/office/officeart/2005/8/layout/hierarchy1"/>
    <dgm:cxn modelId="{6E48DEF9-A3F5-4205-AEA5-A0A219F09772}" type="presParOf" srcId="{C55DB3FB-79EB-4812-B2B0-1897BD46AE78}" destId="{57355744-0831-4A95-A950-C905EB7EDC5D}" srcOrd="6" destOrd="0" presId="urn:microsoft.com/office/officeart/2005/8/layout/hierarchy1"/>
    <dgm:cxn modelId="{32F2E006-8CC0-4AEA-998B-89959F3F061B}" type="presParOf" srcId="{C55DB3FB-79EB-4812-B2B0-1897BD46AE78}" destId="{5B3B6812-02F1-4942-9166-22A28B8A14BD}" srcOrd="7" destOrd="0" presId="urn:microsoft.com/office/officeart/2005/8/layout/hierarchy1"/>
    <dgm:cxn modelId="{C0F9E104-7008-4AB5-8EB1-8B69866ADDF5}" type="presParOf" srcId="{5B3B6812-02F1-4942-9166-22A28B8A14BD}" destId="{F0783265-52F7-4D81-A13D-BE212054645B}" srcOrd="0" destOrd="0" presId="urn:microsoft.com/office/officeart/2005/8/layout/hierarchy1"/>
    <dgm:cxn modelId="{8BCA6F46-3149-403E-B726-43D644B9E2D0}" type="presParOf" srcId="{F0783265-52F7-4D81-A13D-BE212054645B}" destId="{407F17C4-9E80-48F1-AF47-9E408165B9EC}" srcOrd="0" destOrd="0" presId="urn:microsoft.com/office/officeart/2005/8/layout/hierarchy1"/>
    <dgm:cxn modelId="{C97EA31C-EFBB-4608-B231-4E0E4703C7A6}" type="presParOf" srcId="{F0783265-52F7-4D81-A13D-BE212054645B}" destId="{9EBDADD1-561D-4FE1-8985-D566FF2213A5}" srcOrd="1" destOrd="0" presId="urn:microsoft.com/office/officeart/2005/8/layout/hierarchy1"/>
    <dgm:cxn modelId="{01FA66F2-1075-4BB6-866A-CCC7470E3ABA}" type="presParOf" srcId="{5B3B6812-02F1-4942-9166-22A28B8A14BD}" destId="{909DD109-6C90-4DEA-866A-8E11F0229213}" srcOrd="1" destOrd="0" presId="urn:microsoft.com/office/officeart/2005/8/layout/hierarchy1"/>
    <dgm:cxn modelId="{424172D7-4762-4DAA-8F29-025C3FF1A638}" type="presParOf" srcId="{909DD109-6C90-4DEA-866A-8E11F0229213}" destId="{481F4928-359D-4EDF-960B-3CEB08BBAA28}" srcOrd="0" destOrd="0" presId="urn:microsoft.com/office/officeart/2005/8/layout/hierarchy1"/>
    <dgm:cxn modelId="{44D6E062-C8E4-4CC6-96F4-D1F602ADD301}" type="presParOf" srcId="{909DD109-6C90-4DEA-866A-8E11F0229213}" destId="{67B10853-1319-4584-910E-BD3DE6CB2737}" srcOrd="1" destOrd="0" presId="urn:microsoft.com/office/officeart/2005/8/layout/hierarchy1"/>
    <dgm:cxn modelId="{FBB1E397-ED84-4763-8E06-19D315703160}" type="presParOf" srcId="{67B10853-1319-4584-910E-BD3DE6CB2737}" destId="{538F6243-D348-4977-AD97-700E060EC64E}" srcOrd="0" destOrd="0" presId="urn:microsoft.com/office/officeart/2005/8/layout/hierarchy1"/>
    <dgm:cxn modelId="{DD6A03C9-B172-4352-8579-82536A81ABD5}" type="presParOf" srcId="{538F6243-D348-4977-AD97-700E060EC64E}" destId="{06D1539D-566B-4105-9065-0E5EA357C1A9}" srcOrd="0" destOrd="0" presId="urn:microsoft.com/office/officeart/2005/8/layout/hierarchy1"/>
    <dgm:cxn modelId="{CD465B7F-46A5-4B64-97B0-3EE4FE5B5246}" type="presParOf" srcId="{538F6243-D348-4977-AD97-700E060EC64E}" destId="{E18A64B1-B623-41FA-B087-8D84D548930B}" srcOrd="1" destOrd="0" presId="urn:microsoft.com/office/officeart/2005/8/layout/hierarchy1"/>
    <dgm:cxn modelId="{C725635E-E4CD-44F9-A58E-2B2BA74350AB}" type="presParOf" srcId="{67B10853-1319-4584-910E-BD3DE6CB2737}" destId="{CBD17899-500C-42E8-A2E1-8EBC250D0783}" srcOrd="1" destOrd="0" presId="urn:microsoft.com/office/officeart/2005/8/layout/hierarchy1"/>
    <dgm:cxn modelId="{5BD1ADE8-00E9-43A1-8C91-DB508D82FC8B}" type="presParOf" srcId="{CBD17899-500C-42E8-A2E1-8EBC250D0783}" destId="{247B0779-EB74-458A-91DE-704D5A8A6DDF}" srcOrd="0" destOrd="0" presId="urn:microsoft.com/office/officeart/2005/8/layout/hierarchy1"/>
    <dgm:cxn modelId="{E950AD47-9264-4C17-A6EC-D426A167BAC2}" type="presParOf" srcId="{CBD17899-500C-42E8-A2E1-8EBC250D0783}" destId="{FBF77F0F-0DDF-40F2-9F9E-652B9083848F}" srcOrd="1" destOrd="0" presId="urn:microsoft.com/office/officeart/2005/8/layout/hierarchy1"/>
    <dgm:cxn modelId="{616F608C-44DE-4F25-940F-CA650220103D}" type="presParOf" srcId="{FBF77F0F-0DDF-40F2-9F9E-652B9083848F}" destId="{E3FB9FBB-F3FF-4C6B-A8CC-690174E9E2D3}" srcOrd="0" destOrd="0" presId="urn:microsoft.com/office/officeart/2005/8/layout/hierarchy1"/>
    <dgm:cxn modelId="{F13F68A3-A7DA-463A-BE61-C58AFFD0FF12}" type="presParOf" srcId="{E3FB9FBB-F3FF-4C6B-A8CC-690174E9E2D3}" destId="{691EC142-A169-4EF9-A297-253AEA8E9B41}" srcOrd="0" destOrd="0" presId="urn:microsoft.com/office/officeart/2005/8/layout/hierarchy1"/>
    <dgm:cxn modelId="{0C7FA12E-CFF4-435B-BBB4-23051B349836}" type="presParOf" srcId="{E3FB9FBB-F3FF-4C6B-A8CC-690174E9E2D3}" destId="{9CFB47D5-2378-4E7E-A18E-652FC14BDA2B}" srcOrd="1" destOrd="0" presId="urn:microsoft.com/office/officeart/2005/8/layout/hierarchy1"/>
    <dgm:cxn modelId="{CE399C78-A5CF-4B1C-B823-14256BB89C06}" type="presParOf" srcId="{FBF77F0F-0DDF-40F2-9F9E-652B9083848F}" destId="{4B16EEF4-640D-495A-86B1-3B8ADC52DAB6}" srcOrd="1" destOrd="0" presId="urn:microsoft.com/office/officeart/2005/8/layout/hierarchy1"/>
    <dgm:cxn modelId="{2AEEC3A2-3343-45E3-9C3A-057198210227}" type="presParOf" srcId="{C55DB3FB-79EB-4812-B2B0-1897BD46AE78}" destId="{87922237-9A78-4555-BD4C-BC68C8417CA8}" srcOrd="8" destOrd="0" presId="urn:microsoft.com/office/officeart/2005/8/layout/hierarchy1"/>
    <dgm:cxn modelId="{DE16E110-9652-4418-BBC8-840292BAB890}" type="presParOf" srcId="{C55DB3FB-79EB-4812-B2B0-1897BD46AE78}" destId="{38824BDA-D896-46D4-AD93-95F45B924694}" srcOrd="9" destOrd="0" presId="urn:microsoft.com/office/officeart/2005/8/layout/hierarchy1"/>
    <dgm:cxn modelId="{7F76DF1A-7FB6-4D8E-AC3A-937931B38DEA}" type="presParOf" srcId="{38824BDA-D896-46D4-AD93-95F45B924694}" destId="{29037F6A-2F13-4D0D-BAF3-ADDD6F03B68F}" srcOrd="0" destOrd="0" presId="urn:microsoft.com/office/officeart/2005/8/layout/hierarchy1"/>
    <dgm:cxn modelId="{CA66496E-71A7-473B-9ACD-8314FD65F14C}" type="presParOf" srcId="{29037F6A-2F13-4D0D-BAF3-ADDD6F03B68F}" destId="{A79249B1-9AF8-4C08-A69F-3467A4F35BD8}" srcOrd="0" destOrd="0" presId="urn:microsoft.com/office/officeart/2005/8/layout/hierarchy1"/>
    <dgm:cxn modelId="{79A51B25-1C5B-45A4-AD35-7E7E4677CC22}" type="presParOf" srcId="{29037F6A-2F13-4D0D-BAF3-ADDD6F03B68F}" destId="{D3A679FD-CA38-4D7E-8956-C62D05B9CAA8}" srcOrd="1" destOrd="0" presId="urn:microsoft.com/office/officeart/2005/8/layout/hierarchy1"/>
    <dgm:cxn modelId="{C4F4FF21-1707-46A5-A42F-8A210540CC57}" type="presParOf" srcId="{38824BDA-D896-46D4-AD93-95F45B924694}" destId="{8A765873-2F0F-47DD-A2D8-AD2EFC18CA63}" srcOrd="1" destOrd="0" presId="urn:microsoft.com/office/officeart/2005/8/layout/hierarchy1"/>
    <dgm:cxn modelId="{F8638F0F-77A4-4CF1-B891-4E7F183165D8}" type="presParOf" srcId="{8A765873-2F0F-47DD-A2D8-AD2EFC18CA63}" destId="{CAC1AD3A-6C07-49EE-9CB0-4D6477B08E6B}" srcOrd="0" destOrd="0" presId="urn:microsoft.com/office/officeart/2005/8/layout/hierarchy1"/>
    <dgm:cxn modelId="{FFA7B1DE-4FA1-4BD1-A1C2-0088503D2F5F}" type="presParOf" srcId="{8A765873-2F0F-47DD-A2D8-AD2EFC18CA63}" destId="{9F7A1F00-BF79-4AFD-A40A-58AFF366709C}" srcOrd="1" destOrd="0" presId="urn:microsoft.com/office/officeart/2005/8/layout/hierarchy1"/>
    <dgm:cxn modelId="{A9CAD00E-6C04-4710-9081-975F2C37799A}" type="presParOf" srcId="{9F7A1F00-BF79-4AFD-A40A-58AFF366709C}" destId="{14CF7570-E314-4094-B6E3-139B7122BC95}" srcOrd="0" destOrd="0" presId="urn:microsoft.com/office/officeart/2005/8/layout/hierarchy1"/>
    <dgm:cxn modelId="{19EC4B6A-860F-41B7-B1DA-EE6ACBDFD77A}" type="presParOf" srcId="{14CF7570-E314-4094-B6E3-139B7122BC95}" destId="{F098999A-FAA1-40FF-B2AB-48FBEF984089}" srcOrd="0" destOrd="0" presId="urn:microsoft.com/office/officeart/2005/8/layout/hierarchy1"/>
    <dgm:cxn modelId="{E4C73DF6-C2BD-469E-801F-1895E3CC47E1}" type="presParOf" srcId="{14CF7570-E314-4094-B6E3-139B7122BC95}" destId="{19AD86A3-5F65-40BF-AF04-45A106AB0B67}" srcOrd="1" destOrd="0" presId="urn:microsoft.com/office/officeart/2005/8/layout/hierarchy1"/>
    <dgm:cxn modelId="{32A0C477-33E3-400A-9165-A1FC39CFBD05}" type="presParOf" srcId="{9F7A1F00-BF79-4AFD-A40A-58AFF366709C}" destId="{1F4BDB02-FB7C-4757-B8CF-FC2A53A5AD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4FA-86C0-4668-A87E-60CAF2D0782D}">
      <dsp:nvSpPr>
        <dsp:cNvPr id="0" name=""/>
        <dsp:cNvSpPr/>
      </dsp:nvSpPr>
      <dsp:spPr>
        <a:xfrm>
          <a:off x="0" y="0"/>
          <a:ext cx="11215766" cy="150955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i="0" kern="1200" dirty="0" smtClean="0"/>
            <a:t>“Aggregate Turnover” means the aggregate value of :</a:t>
          </a:r>
          <a:endParaRPr lang="en-US" sz="3800" b="1" i="0" kern="1200" dirty="0"/>
        </a:p>
      </dsp:txBody>
      <dsp:txXfrm>
        <a:off x="73690" y="73690"/>
        <a:ext cx="11068386" cy="1362175"/>
      </dsp:txXfrm>
    </dsp:sp>
    <dsp:sp modelId="{502EE296-CF63-46F0-85A7-DEA8A5A6421A}">
      <dsp:nvSpPr>
        <dsp:cNvPr id="0" name=""/>
        <dsp:cNvSpPr/>
      </dsp:nvSpPr>
      <dsp:spPr>
        <a:xfrm>
          <a:off x="0" y="1520170"/>
          <a:ext cx="11215766" cy="2320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10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All taxable supplies </a:t>
          </a:r>
          <a:r>
            <a:rPr lang="en-US" sz="2800" b="1" i="1" kern="1200" dirty="0" smtClean="0">
              <a:solidFill>
                <a:srgbClr val="F7500D"/>
              </a:solidFill>
            </a:rPr>
            <a:t>(excluding the value of inward supplies on which tax is payable by a person on RCM</a:t>
          </a:r>
          <a:r>
            <a:rPr lang="en-US" sz="2800" b="1" kern="1200" dirty="0" smtClean="0">
              <a:solidFill>
                <a:srgbClr val="F7500D"/>
              </a:solidFill>
            </a:rPr>
            <a:t>)</a:t>
          </a:r>
          <a:r>
            <a:rPr lang="en-US" sz="2800" b="1" kern="1200" dirty="0" smtClean="0">
              <a:solidFill>
                <a:schemeClr val="accent1">
                  <a:lumMod val="50000"/>
                </a:schemeClr>
              </a:solidFill>
            </a:rPr>
            <a:t>;</a:t>
          </a:r>
          <a:endParaRPr lang="en-US" sz="2800" b="1" kern="1200" dirty="0">
            <a:solidFill>
              <a:schemeClr val="accent1">
                <a:lumMod val="50000"/>
              </a:schemeClr>
            </a:solidFill>
          </a:endParaRPr>
        </a:p>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Exempt supplies;</a:t>
          </a:r>
          <a:endParaRPr lang="en-US" sz="2800" b="1" kern="1200" dirty="0">
            <a:solidFill>
              <a:schemeClr val="accent1">
                <a:lumMod val="50000"/>
              </a:schemeClr>
            </a:solidFill>
          </a:endParaRPr>
        </a:p>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Exports of goods or services or both; and </a:t>
          </a:r>
          <a:endParaRPr lang="en-US" sz="2800" b="1" kern="1200" dirty="0">
            <a:solidFill>
              <a:schemeClr val="accent1">
                <a:lumMod val="50000"/>
              </a:schemeClr>
            </a:solidFill>
          </a:endParaRPr>
        </a:p>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Inter-State supplies of goods or services or both;</a:t>
          </a:r>
          <a:endParaRPr lang="en-US" sz="2800" b="1" kern="1200" dirty="0">
            <a:solidFill>
              <a:schemeClr val="accent1">
                <a:lumMod val="50000"/>
              </a:schemeClr>
            </a:solidFill>
          </a:endParaRPr>
        </a:p>
      </dsp:txBody>
      <dsp:txXfrm>
        <a:off x="0" y="1520170"/>
        <a:ext cx="11215766" cy="2320470"/>
      </dsp:txXfrm>
    </dsp:sp>
    <dsp:sp modelId="{F91D71CB-46C3-4C88-9A79-789FD772A90A}">
      <dsp:nvSpPr>
        <dsp:cNvPr id="0" name=""/>
        <dsp:cNvSpPr/>
      </dsp:nvSpPr>
      <dsp:spPr>
        <a:xfrm>
          <a:off x="0" y="3840640"/>
          <a:ext cx="11215766" cy="150955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t>but excludes Central Tax, State tax, Union territory tax, integrated tax and </a:t>
          </a:r>
          <a:r>
            <a:rPr lang="en-US" sz="3800" b="1" kern="1200" dirty="0" err="1" smtClean="0"/>
            <a:t>cess</a:t>
          </a:r>
          <a:r>
            <a:rPr lang="en-US" sz="3800" b="1" kern="1200" dirty="0" smtClean="0"/>
            <a:t>. </a:t>
          </a:r>
          <a:endParaRPr lang="en-US" sz="3800" b="1" kern="1200" dirty="0"/>
        </a:p>
      </dsp:txBody>
      <dsp:txXfrm>
        <a:off x="73690" y="3914330"/>
        <a:ext cx="11068386" cy="1362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4FA-86C0-4668-A87E-60CAF2D0782D}">
      <dsp:nvSpPr>
        <dsp:cNvPr id="0" name=""/>
        <dsp:cNvSpPr/>
      </dsp:nvSpPr>
      <dsp:spPr>
        <a:xfrm>
          <a:off x="0" y="0"/>
          <a:ext cx="11215766" cy="1310930"/>
        </a:xfrm>
        <a:prstGeom prst="roundRect">
          <a:avLst/>
        </a:prstGeom>
        <a:solidFill>
          <a:srgbClr val="0000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kern="1200" dirty="0" smtClean="0"/>
            <a:t>“Turnover in State”  means the aggregate value of :</a:t>
          </a:r>
          <a:endParaRPr lang="en-US" sz="3300" b="1" kern="1200" dirty="0"/>
        </a:p>
      </dsp:txBody>
      <dsp:txXfrm>
        <a:off x="63994" y="63994"/>
        <a:ext cx="11087778" cy="1182942"/>
      </dsp:txXfrm>
    </dsp:sp>
    <dsp:sp modelId="{502EE296-CF63-46F0-85A7-DEA8A5A6421A}">
      <dsp:nvSpPr>
        <dsp:cNvPr id="0" name=""/>
        <dsp:cNvSpPr/>
      </dsp:nvSpPr>
      <dsp:spPr>
        <a:xfrm>
          <a:off x="0" y="1314205"/>
          <a:ext cx="11215766"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10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solidFill>
                <a:srgbClr val="0000AC"/>
              </a:solidFill>
            </a:rPr>
            <a:t>All taxable supplies </a:t>
          </a:r>
          <a:r>
            <a:rPr lang="en-US" sz="2800" b="1" i="1" kern="1200" dirty="0" smtClean="0">
              <a:solidFill>
                <a:srgbClr val="F7500D"/>
              </a:solidFill>
            </a:rPr>
            <a:t>(excluding the value of inward supplies on which tax is payable by a person on RCM)</a:t>
          </a:r>
          <a:r>
            <a:rPr lang="en-US" sz="2800" b="1" kern="1200" dirty="0" smtClean="0">
              <a:solidFill>
                <a:srgbClr val="0000AC"/>
              </a:solidFill>
            </a:rPr>
            <a:t> made within a State by a TP;</a:t>
          </a:r>
          <a:endParaRPr lang="en-US" sz="2800" b="1" kern="1200" dirty="0">
            <a:solidFill>
              <a:srgbClr val="0000AC"/>
            </a:solidFill>
          </a:endParaRPr>
        </a:p>
        <a:p>
          <a:pPr marL="285750" lvl="1" indent="-285750" algn="l" defTabSz="1244600">
            <a:lnSpc>
              <a:spcPct val="90000"/>
            </a:lnSpc>
            <a:spcBef>
              <a:spcPct val="0"/>
            </a:spcBef>
            <a:spcAft>
              <a:spcPct val="20000"/>
            </a:spcAft>
            <a:buChar char="••"/>
          </a:pPr>
          <a:r>
            <a:rPr lang="en-US" sz="2800" b="1" kern="1200" dirty="0" smtClean="0">
              <a:solidFill>
                <a:srgbClr val="0000AC"/>
              </a:solidFill>
            </a:rPr>
            <a:t>Exempt supplies made within a State  by a TP;</a:t>
          </a:r>
          <a:endParaRPr lang="en-US" sz="2800" b="1" kern="1200" dirty="0">
            <a:solidFill>
              <a:srgbClr val="0000AC"/>
            </a:solidFill>
          </a:endParaRPr>
        </a:p>
        <a:p>
          <a:pPr marL="285750" lvl="1" indent="-285750" algn="l" defTabSz="1244600">
            <a:lnSpc>
              <a:spcPct val="90000"/>
            </a:lnSpc>
            <a:spcBef>
              <a:spcPct val="0"/>
            </a:spcBef>
            <a:spcAft>
              <a:spcPct val="20000"/>
            </a:spcAft>
            <a:buChar char="••"/>
          </a:pPr>
          <a:r>
            <a:rPr lang="en-US" sz="2800" b="1" kern="1200" dirty="0" smtClean="0">
              <a:solidFill>
                <a:srgbClr val="0000AC"/>
              </a:solidFill>
            </a:rPr>
            <a:t>Exports of goods or services or both; and </a:t>
          </a:r>
          <a:endParaRPr lang="en-US" sz="2800" b="1" kern="1200" dirty="0">
            <a:solidFill>
              <a:srgbClr val="0000AC"/>
            </a:solidFill>
          </a:endParaRPr>
        </a:p>
        <a:p>
          <a:pPr marL="285750" lvl="1" indent="-285750" algn="l" defTabSz="1244600">
            <a:lnSpc>
              <a:spcPct val="90000"/>
            </a:lnSpc>
            <a:spcBef>
              <a:spcPct val="0"/>
            </a:spcBef>
            <a:spcAft>
              <a:spcPct val="20000"/>
            </a:spcAft>
            <a:buChar char="••"/>
          </a:pPr>
          <a:r>
            <a:rPr lang="en-US" sz="2800" b="1" kern="1200" dirty="0" smtClean="0">
              <a:solidFill>
                <a:srgbClr val="0000AC"/>
              </a:solidFill>
            </a:rPr>
            <a:t>Inter-State supplies of goods or services or both made from the State  by the said TP;</a:t>
          </a:r>
          <a:endParaRPr lang="en-US" sz="2800" b="1" kern="1200" dirty="0">
            <a:solidFill>
              <a:srgbClr val="0000AC"/>
            </a:solidFill>
          </a:endParaRPr>
        </a:p>
      </dsp:txBody>
      <dsp:txXfrm>
        <a:off x="0" y="1314205"/>
        <a:ext cx="11215766" cy="2732400"/>
      </dsp:txXfrm>
    </dsp:sp>
    <dsp:sp modelId="{F91D71CB-46C3-4C88-9A79-789FD772A90A}">
      <dsp:nvSpPr>
        <dsp:cNvPr id="0" name=""/>
        <dsp:cNvSpPr/>
      </dsp:nvSpPr>
      <dsp:spPr>
        <a:xfrm>
          <a:off x="0" y="4046605"/>
          <a:ext cx="11215766" cy="1310930"/>
        </a:xfrm>
        <a:prstGeom prst="roundRect">
          <a:avLst/>
        </a:prstGeom>
        <a:solidFill>
          <a:srgbClr val="0000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kern="1200" dirty="0" smtClean="0"/>
            <a:t>but excludes Central Tax, State tax, Union territory tax, integrated tax and </a:t>
          </a:r>
          <a:r>
            <a:rPr lang="en-US" sz="3300" b="1" kern="1200" dirty="0" err="1" smtClean="0"/>
            <a:t>cess</a:t>
          </a:r>
          <a:r>
            <a:rPr lang="en-US" sz="3300" b="1" kern="1200" dirty="0" smtClean="0"/>
            <a:t>. </a:t>
          </a:r>
          <a:endParaRPr lang="en-US" sz="3300" b="1" kern="1200" dirty="0"/>
        </a:p>
      </dsp:txBody>
      <dsp:txXfrm>
        <a:off x="63994" y="4110599"/>
        <a:ext cx="11087778" cy="1182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83A37-E777-49B4-973F-589269741C48}">
      <dsp:nvSpPr>
        <dsp:cNvPr id="0" name=""/>
        <dsp:cNvSpPr/>
      </dsp:nvSpPr>
      <dsp:spPr>
        <a:xfrm>
          <a:off x="0" y="0"/>
          <a:ext cx="116652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F142A-022A-4E63-A245-7470EE418D53}">
      <dsp:nvSpPr>
        <dsp:cNvPr id="0" name=""/>
        <dsp:cNvSpPr/>
      </dsp:nvSpPr>
      <dsp:spPr>
        <a:xfrm>
          <a:off x="0" y="0"/>
          <a:ext cx="2333059" cy="268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smtClean="0"/>
            <a:t>PART – A - RECONCILIATION STATEMENT</a:t>
          </a:r>
          <a:endParaRPr lang="en-IN" sz="2400" b="1" kern="1200" dirty="0"/>
        </a:p>
      </dsp:txBody>
      <dsp:txXfrm>
        <a:off x="0" y="0"/>
        <a:ext cx="2333059" cy="2680405"/>
      </dsp:txXfrm>
    </dsp:sp>
    <dsp:sp modelId="{137E4518-8480-4B22-BBB3-904B240C8012}">
      <dsp:nvSpPr>
        <dsp:cNvPr id="0" name=""/>
        <dsp:cNvSpPr/>
      </dsp:nvSpPr>
      <dsp:spPr>
        <a:xfrm>
          <a:off x="2508038" y="21104"/>
          <a:ext cx="9157256"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smtClean="0"/>
            <a:t>Part I- Basic Details</a:t>
          </a:r>
          <a:endParaRPr lang="en-IN" sz="2400" b="1" kern="1200" dirty="0"/>
        </a:p>
      </dsp:txBody>
      <dsp:txXfrm>
        <a:off x="2508038" y="21104"/>
        <a:ext cx="9157256" cy="422085"/>
      </dsp:txXfrm>
    </dsp:sp>
    <dsp:sp modelId="{EB9DD6ED-4580-46B9-B9E3-2BFAF5DE5295}">
      <dsp:nvSpPr>
        <dsp:cNvPr id="0" name=""/>
        <dsp:cNvSpPr/>
      </dsp:nvSpPr>
      <dsp:spPr>
        <a:xfrm>
          <a:off x="2333058" y="443189"/>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431B6-7D6E-4532-BAE5-54DAFC5BBF0C}">
      <dsp:nvSpPr>
        <dsp:cNvPr id="0" name=""/>
        <dsp:cNvSpPr/>
      </dsp:nvSpPr>
      <dsp:spPr>
        <a:xfrm>
          <a:off x="2508038" y="464293"/>
          <a:ext cx="9157256"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smtClean="0"/>
            <a:t>Part II- Reconciliation of Turnover</a:t>
          </a:r>
          <a:endParaRPr lang="en-IN" sz="2400" b="1" kern="1200" dirty="0"/>
        </a:p>
      </dsp:txBody>
      <dsp:txXfrm>
        <a:off x="2508038" y="464293"/>
        <a:ext cx="9157256" cy="422085"/>
      </dsp:txXfrm>
    </dsp:sp>
    <dsp:sp modelId="{4A4FEDA5-655B-454D-9678-4B7BA809FABE}">
      <dsp:nvSpPr>
        <dsp:cNvPr id="0" name=""/>
        <dsp:cNvSpPr/>
      </dsp:nvSpPr>
      <dsp:spPr>
        <a:xfrm>
          <a:off x="2333058" y="886379"/>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7DC8D-4CE0-4DA0-AD6B-6D77A3E8B805}">
      <dsp:nvSpPr>
        <dsp:cNvPr id="0" name=""/>
        <dsp:cNvSpPr/>
      </dsp:nvSpPr>
      <dsp:spPr>
        <a:xfrm>
          <a:off x="2508038" y="907483"/>
          <a:ext cx="9157256"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III- Reconciliation of Tax paid</a:t>
          </a:r>
          <a:endParaRPr lang="en-IN" sz="2200" b="1" kern="1200" dirty="0"/>
        </a:p>
      </dsp:txBody>
      <dsp:txXfrm>
        <a:off x="2508038" y="907483"/>
        <a:ext cx="9157256" cy="422085"/>
      </dsp:txXfrm>
    </dsp:sp>
    <dsp:sp modelId="{7176F930-D7F3-46DB-BAB9-D72D893C4FF4}">
      <dsp:nvSpPr>
        <dsp:cNvPr id="0" name=""/>
        <dsp:cNvSpPr/>
      </dsp:nvSpPr>
      <dsp:spPr>
        <a:xfrm>
          <a:off x="2333058" y="1329568"/>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12F8C-206F-4E42-8AD0-18F936B4EB99}">
      <dsp:nvSpPr>
        <dsp:cNvPr id="0" name=""/>
        <dsp:cNvSpPr/>
      </dsp:nvSpPr>
      <dsp:spPr>
        <a:xfrm>
          <a:off x="2508038" y="1350673"/>
          <a:ext cx="9157256"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Part IV- Reconciliation of Net Input Tax Credit (ITC)</a:t>
          </a:r>
          <a:endParaRPr lang="en-IN" sz="2200" b="1" kern="1200" dirty="0"/>
        </a:p>
      </dsp:txBody>
      <dsp:txXfrm>
        <a:off x="2508038" y="1350673"/>
        <a:ext cx="9157256" cy="422085"/>
      </dsp:txXfrm>
    </dsp:sp>
    <dsp:sp modelId="{109BB144-C49C-44D7-9ABD-BFE33FA4DF3F}">
      <dsp:nvSpPr>
        <dsp:cNvPr id="0" name=""/>
        <dsp:cNvSpPr/>
      </dsp:nvSpPr>
      <dsp:spPr>
        <a:xfrm>
          <a:off x="2333058" y="1772758"/>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958E3-C19F-4FA7-BF40-5C5D49989EE9}">
      <dsp:nvSpPr>
        <dsp:cNvPr id="0" name=""/>
        <dsp:cNvSpPr/>
      </dsp:nvSpPr>
      <dsp:spPr>
        <a:xfrm>
          <a:off x="2508038" y="1793862"/>
          <a:ext cx="9157256"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V-</a:t>
          </a:r>
          <a:r>
            <a:rPr lang="en-US" sz="2200" b="1" kern="1200" dirty="0" smtClean="0"/>
            <a:t>Auditor's recommendation on Additional Liability due to non-reconciliation.</a:t>
          </a:r>
          <a:endParaRPr lang="en-IN" sz="2200" b="1" kern="1200" dirty="0"/>
        </a:p>
      </dsp:txBody>
      <dsp:txXfrm>
        <a:off x="2508038" y="1793862"/>
        <a:ext cx="9157256" cy="422085"/>
      </dsp:txXfrm>
    </dsp:sp>
    <dsp:sp modelId="{B692EDE7-E025-4A7C-B397-5C88FCCC9913}">
      <dsp:nvSpPr>
        <dsp:cNvPr id="0" name=""/>
        <dsp:cNvSpPr/>
      </dsp:nvSpPr>
      <dsp:spPr>
        <a:xfrm>
          <a:off x="2333058" y="2215948"/>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C16D6-5ADB-4E76-AE53-E2A5BA290FBA}">
      <dsp:nvSpPr>
        <dsp:cNvPr id="0" name=""/>
        <dsp:cNvSpPr/>
      </dsp:nvSpPr>
      <dsp:spPr>
        <a:xfrm>
          <a:off x="2508038" y="2237052"/>
          <a:ext cx="9157256"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IN" sz="2200" b="1" kern="1200" dirty="0"/>
        </a:p>
      </dsp:txBody>
      <dsp:txXfrm>
        <a:off x="2508038" y="2237052"/>
        <a:ext cx="9157256" cy="422085"/>
      </dsp:txXfrm>
    </dsp:sp>
    <dsp:sp modelId="{942CBE58-0916-48BB-9C27-F17440B3E771}">
      <dsp:nvSpPr>
        <dsp:cNvPr id="0" name=""/>
        <dsp:cNvSpPr/>
      </dsp:nvSpPr>
      <dsp:spPr>
        <a:xfrm>
          <a:off x="2333058" y="2659137"/>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88F02-D2B5-45E7-A37C-E68A1384995A}">
      <dsp:nvSpPr>
        <dsp:cNvPr id="0" name=""/>
        <dsp:cNvSpPr/>
      </dsp:nvSpPr>
      <dsp:spPr>
        <a:xfrm>
          <a:off x="0" y="2680405"/>
          <a:ext cx="116652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B95DA-D352-4F4F-900C-AEAD9C4D0C9D}">
      <dsp:nvSpPr>
        <dsp:cNvPr id="0" name=""/>
        <dsp:cNvSpPr/>
      </dsp:nvSpPr>
      <dsp:spPr>
        <a:xfrm>
          <a:off x="0" y="2680405"/>
          <a:ext cx="2333059" cy="268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 B- CERTIFICATION</a:t>
          </a:r>
          <a:endParaRPr lang="en-IN" sz="2200" b="1" kern="1200" dirty="0"/>
        </a:p>
      </dsp:txBody>
      <dsp:txXfrm>
        <a:off x="0" y="2680405"/>
        <a:ext cx="2333059" cy="2680405"/>
      </dsp:txXfrm>
    </dsp:sp>
    <dsp:sp modelId="{BFF5C941-A5B6-472A-BE5F-D002F5202748}">
      <dsp:nvSpPr>
        <dsp:cNvPr id="0" name=""/>
        <dsp:cNvSpPr/>
      </dsp:nvSpPr>
      <dsp:spPr>
        <a:xfrm>
          <a:off x="2508038" y="2742703"/>
          <a:ext cx="9157256" cy="124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Where reconciliation is drawn up by the person who had conducted the audit;</a:t>
          </a:r>
          <a:endParaRPr lang="en-IN" sz="2400" b="1" kern="1200" dirty="0"/>
        </a:p>
      </dsp:txBody>
      <dsp:txXfrm>
        <a:off x="2508038" y="2742703"/>
        <a:ext cx="9157256" cy="1245969"/>
      </dsp:txXfrm>
    </dsp:sp>
    <dsp:sp modelId="{46567D99-FCCE-4D3C-8CD1-E9350D31EB19}">
      <dsp:nvSpPr>
        <dsp:cNvPr id="0" name=""/>
        <dsp:cNvSpPr/>
      </dsp:nvSpPr>
      <dsp:spPr>
        <a:xfrm>
          <a:off x="2333058" y="3988673"/>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E7E0D-931B-4EDC-BE82-9AE199B3D1CD}">
      <dsp:nvSpPr>
        <dsp:cNvPr id="0" name=""/>
        <dsp:cNvSpPr/>
      </dsp:nvSpPr>
      <dsp:spPr>
        <a:xfrm>
          <a:off x="2508038" y="4050972"/>
          <a:ext cx="9157256" cy="124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Where reconciliation is drawn up by a person other than the person who had conducted the audit.</a:t>
          </a:r>
          <a:endParaRPr lang="en-IN" sz="2400" b="1" kern="1200" dirty="0"/>
        </a:p>
      </dsp:txBody>
      <dsp:txXfrm>
        <a:off x="2508038" y="4050972"/>
        <a:ext cx="9157256" cy="1245969"/>
      </dsp:txXfrm>
    </dsp:sp>
    <dsp:sp modelId="{EF67A0EC-1D13-40C7-9258-226DEE9CE68F}">
      <dsp:nvSpPr>
        <dsp:cNvPr id="0" name=""/>
        <dsp:cNvSpPr/>
      </dsp:nvSpPr>
      <dsp:spPr>
        <a:xfrm>
          <a:off x="2333058" y="5296941"/>
          <a:ext cx="93322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1AD3A-6C07-49EE-9CB0-4D6477B08E6B}">
      <dsp:nvSpPr>
        <dsp:cNvPr id="0" name=""/>
        <dsp:cNvSpPr/>
      </dsp:nvSpPr>
      <dsp:spPr>
        <a:xfrm>
          <a:off x="10347767" y="2359970"/>
          <a:ext cx="91440" cy="439574"/>
        </a:xfrm>
        <a:custGeom>
          <a:avLst/>
          <a:gdLst/>
          <a:ahLst/>
          <a:cxnLst/>
          <a:rect l="0" t="0" r="0" b="0"/>
          <a:pathLst>
            <a:path>
              <a:moveTo>
                <a:pt x="45720" y="0"/>
              </a:moveTo>
              <a:lnTo>
                <a:pt x="45720" y="43957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922237-9A78-4555-BD4C-BC68C8417CA8}">
      <dsp:nvSpPr>
        <dsp:cNvPr id="0" name=""/>
        <dsp:cNvSpPr/>
      </dsp:nvSpPr>
      <dsp:spPr>
        <a:xfrm>
          <a:off x="5775224" y="960636"/>
          <a:ext cx="4618262" cy="439574"/>
        </a:xfrm>
        <a:custGeom>
          <a:avLst/>
          <a:gdLst/>
          <a:ahLst/>
          <a:cxnLst/>
          <a:rect l="0" t="0" r="0" b="0"/>
          <a:pathLst>
            <a:path>
              <a:moveTo>
                <a:pt x="0" y="0"/>
              </a:moveTo>
              <a:lnTo>
                <a:pt x="0" y="299557"/>
              </a:lnTo>
              <a:lnTo>
                <a:pt x="4618262" y="299557"/>
              </a:lnTo>
              <a:lnTo>
                <a:pt x="4618262" y="43957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7B0779-EB74-458A-91DE-704D5A8A6DDF}">
      <dsp:nvSpPr>
        <dsp:cNvPr id="0" name=""/>
        <dsp:cNvSpPr/>
      </dsp:nvSpPr>
      <dsp:spPr>
        <a:xfrm>
          <a:off x="8500462" y="3759303"/>
          <a:ext cx="91440" cy="439574"/>
        </a:xfrm>
        <a:custGeom>
          <a:avLst/>
          <a:gdLst/>
          <a:ahLst/>
          <a:cxnLst/>
          <a:rect l="0" t="0" r="0" b="0"/>
          <a:pathLst>
            <a:path>
              <a:moveTo>
                <a:pt x="45720" y="0"/>
              </a:moveTo>
              <a:lnTo>
                <a:pt x="45720" y="43957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1F4928-359D-4EDF-960B-3CEB08BBAA28}">
      <dsp:nvSpPr>
        <dsp:cNvPr id="0" name=""/>
        <dsp:cNvSpPr/>
      </dsp:nvSpPr>
      <dsp:spPr>
        <a:xfrm>
          <a:off x="8500462" y="2359970"/>
          <a:ext cx="91440" cy="439574"/>
        </a:xfrm>
        <a:custGeom>
          <a:avLst/>
          <a:gdLst/>
          <a:ahLst/>
          <a:cxnLst/>
          <a:rect l="0" t="0" r="0" b="0"/>
          <a:pathLst>
            <a:path>
              <a:moveTo>
                <a:pt x="45720" y="0"/>
              </a:moveTo>
              <a:lnTo>
                <a:pt x="45720" y="43957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355744-0831-4A95-A950-C905EB7EDC5D}">
      <dsp:nvSpPr>
        <dsp:cNvPr id="0" name=""/>
        <dsp:cNvSpPr/>
      </dsp:nvSpPr>
      <dsp:spPr>
        <a:xfrm>
          <a:off x="5775224" y="960636"/>
          <a:ext cx="2770957" cy="439574"/>
        </a:xfrm>
        <a:custGeom>
          <a:avLst/>
          <a:gdLst/>
          <a:ahLst/>
          <a:cxnLst/>
          <a:rect l="0" t="0" r="0" b="0"/>
          <a:pathLst>
            <a:path>
              <a:moveTo>
                <a:pt x="0" y="0"/>
              </a:moveTo>
              <a:lnTo>
                <a:pt x="0" y="299557"/>
              </a:lnTo>
              <a:lnTo>
                <a:pt x="2770957" y="299557"/>
              </a:lnTo>
              <a:lnTo>
                <a:pt x="2770957" y="43957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07B316-39D1-4FAE-8183-2E93DE3758C4}">
      <dsp:nvSpPr>
        <dsp:cNvPr id="0" name=""/>
        <dsp:cNvSpPr/>
      </dsp:nvSpPr>
      <dsp:spPr>
        <a:xfrm>
          <a:off x="6653157" y="3759303"/>
          <a:ext cx="91440" cy="439574"/>
        </a:xfrm>
        <a:custGeom>
          <a:avLst/>
          <a:gdLst/>
          <a:ahLst/>
          <a:cxnLst/>
          <a:rect l="0" t="0" r="0" b="0"/>
          <a:pathLst>
            <a:path>
              <a:moveTo>
                <a:pt x="45720" y="0"/>
              </a:moveTo>
              <a:lnTo>
                <a:pt x="45720" y="43957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4DD4B75-9E66-4B63-BBCA-F8409170EB7A}">
      <dsp:nvSpPr>
        <dsp:cNvPr id="0" name=""/>
        <dsp:cNvSpPr/>
      </dsp:nvSpPr>
      <dsp:spPr>
        <a:xfrm>
          <a:off x="6653157" y="2359970"/>
          <a:ext cx="91440" cy="439574"/>
        </a:xfrm>
        <a:custGeom>
          <a:avLst/>
          <a:gdLst/>
          <a:ahLst/>
          <a:cxnLst/>
          <a:rect l="0" t="0" r="0" b="0"/>
          <a:pathLst>
            <a:path>
              <a:moveTo>
                <a:pt x="45720" y="0"/>
              </a:moveTo>
              <a:lnTo>
                <a:pt x="45720" y="43957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0337F2-6775-4D30-A37D-FF51E4FCF2DC}">
      <dsp:nvSpPr>
        <dsp:cNvPr id="0" name=""/>
        <dsp:cNvSpPr/>
      </dsp:nvSpPr>
      <dsp:spPr>
        <a:xfrm>
          <a:off x="5775224" y="960636"/>
          <a:ext cx="923652" cy="439574"/>
        </a:xfrm>
        <a:custGeom>
          <a:avLst/>
          <a:gdLst/>
          <a:ahLst/>
          <a:cxnLst/>
          <a:rect l="0" t="0" r="0" b="0"/>
          <a:pathLst>
            <a:path>
              <a:moveTo>
                <a:pt x="0" y="0"/>
              </a:moveTo>
              <a:lnTo>
                <a:pt x="0" y="299557"/>
              </a:lnTo>
              <a:lnTo>
                <a:pt x="923652" y="299557"/>
              </a:lnTo>
              <a:lnTo>
                <a:pt x="923652" y="43957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E426B4-3795-4936-9323-54F22986069F}">
      <dsp:nvSpPr>
        <dsp:cNvPr id="0" name=""/>
        <dsp:cNvSpPr/>
      </dsp:nvSpPr>
      <dsp:spPr>
        <a:xfrm>
          <a:off x="4805852" y="3759303"/>
          <a:ext cx="91440" cy="439574"/>
        </a:xfrm>
        <a:custGeom>
          <a:avLst/>
          <a:gdLst/>
          <a:ahLst/>
          <a:cxnLst/>
          <a:rect l="0" t="0" r="0" b="0"/>
          <a:pathLst>
            <a:path>
              <a:moveTo>
                <a:pt x="45720" y="0"/>
              </a:moveTo>
              <a:lnTo>
                <a:pt x="45720" y="43957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E3EC98-2997-4342-A61E-9832FC65A365}">
      <dsp:nvSpPr>
        <dsp:cNvPr id="0" name=""/>
        <dsp:cNvSpPr/>
      </dsp:nvSpPr>
      <dsp:spPr>
        <a:xfrm>
          <a:off x="3927919" y="2359970"/>
          <a:ext cx="923652" cy="439574"/>
        </a:xfrm>
        <a:custGeom>
          <a:avLst/>
          <a:gdLst/>
          <a:ahLst/>
          <a:cxnLst/>
          <a:rect l="0" t="0" r="0" b="0"/>
          <a:pathLst>
            <a:path>
              <a:moveTo>
                <a:pt x="0" y="0"/>
              </a:moveTo>
              <a:lnTo>
                <a:pt x="0" y="299557"/>
              </a:lnTo>
              <a:lnTo>
                <a:pt x="923652" y="299557"/>
              </a:lnTo>
              <a:lnTo>
                <a:pt x="923652" y="43957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8D5616-C745-440F-95A3-B1607919FB98}">
      <dsp:nvSpPr>
        <dsp:cNvPr id="0" name=""/>
        <dsp:cNvSpPr/>
      </dsp:nvSpPr>
      <dsp:spPr>
        <a:xfrm>
          <a:off x="2958546" y="3759303"/>
          <a:ext cx="91440" cy="439574"/>
        </a:xfrm>
        <a:custGeom>
          <a:avLst/>
          <a:gdLst/>
          <a:ahLst/>
          <a:cxnLst/>
          <a:rect l="0" t="0" r="0" b="0"/>
          <a:pathLst>
            <a:path>
              <a:moveTo>
                <a:pt x="45720" y="0"/>
              </a:moveTo>
              <a:lnTo>
                <a:pt x="45720" y="43957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548120C-9D72-4F1F-A865-858D93D133E3}">
      <dsp:nvSpPr>
        <dsp:cNvPr id="0" name=""/>
        <dsp:cNvSpPr/>
      </dsp:nvSpPr>
      <dsp:spPr>
        <a:xfrm>
          <a:off x="3004266" y="2359970"/>
          <a:ext cx="923652" cy="439574"/>
        </a:xfrm>
        <a:custGeom>
          <a:avLst/>
          <a:gdLst/>
          <a:ahLst/>
          <a:cxnLst/>
          <a:rect l="0" t="0" r="0" b="0"/>
          <a:pathLst>
            <a:path>
              <a:moveTo>
                <a:pt x="923652" y="0"/>
              </a:moveTo>
              <a:lnTo>
                <a:pt x="923652" y="299557"/>
              </a:lnTo>
              <a:lnTo>
                <a:pt x="0" y="299557"/>
              </a:lnTo>
              <a:lnTo>
                <a:pt x="0" y="43957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662737-F695-4A18-A04D-CF51AFBE9C6B}">
      <dsp:nvSpPr>
        <dsp:cNvPr id="0" name=""/>
        <dsp:cNvSpPr/>
      </dsp:nvSpPr>
      <dsp:spPr>
        <a:xfrm>
          <a:off x="3927919" y="960636"/>
          <a:ext cx="1847305" cy="439574"/>
        </a:xfrm>
        <a:custGeom>
          <a:avLst/>
          <a:gdLst/>
          <a:ahLst/>
          <a:cxnLst/>
          <a:rect l="0" t="0" r="0" b="0"/>
          <a:pathLst>
            <a:path>
              <a:moveTo>
                <a:pt x="1847305" y="0"/>
              </a:moveTo>
              <a:lnTo>
                <a:pt x="1847305" y="299557"/>
              </a:lnTo>
              <a:lnTo>
                <a:pt x="0" y="299557"/>
              </a:lnTo>
              <a:lnTo>
                <a:pt x="0" y="43957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179633-9A70-4AB8-9B1A-D518F8F1F896}">
      <dsp:nvSpPr>
        <dsp:cNvPr id="0" name=""/>
        <dsp:cNvSpPr/>
      </dsp:nvSpPr>
      <dsp:spPr>
        <a:xfrm>
          <a:off x="1111241" y="3759303"/>
          <a:ext cx="91440" cy="439574"/>
        </a:xfrm>
        <a:custGeom>
          <a:avLst/>
          <a:gdLst/>
          <a:ahLst/>
          <a:cxnLst/>
          <a:rect l="0" t="0" r="0" b="0"/>
          <a:pathLst>
            <a:path>
              <a:moveTo>
                <a:pt x="45720" y="0"/>
              </a:moveTo>
              <a:lnTo>
                <a:pt x="45720" y="43957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A9AB061-5B7F-4BC9-95FC-FB18E37401B1}">
      <dsp:nvSpPr>
        <dsp:cNvPr id="0" name=""/>
        <dsp:cNvSpPr/>
      </dsp:nvSpPr>
      <dsp:spPr>
        <a:xfrm>
          <a:off x="1111241" y="2359970"/>
          <a:ext cx="91440" cy="439574"/>
        </a:xfrm>
        <a:custGeom>
          <a:avLst/>
          <a:gdLst/>
          <a:ahLst/>
          <a:cxnLst/>
          <a:rect l="0" t="0" r="0" b="0"/>
          <a:pathLst>
            <a:path>
              <a:moveTo>
                <a:pt x="45720" y="0"/>
              </a:moveTo>
              <a:lnTo>
                <a:pt x="45720" y="43957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6126F9-0508-46AE-AE22-485057187408}">
      <dsp:nvSpPr>
        <dsp:cNvPr id="0" name=""/>
        <dsp:cNvSpPr/>
      </dsp:nvSpPr>
      <dsp:spPr>
        <a:xfrm>
          <a:off x="1156961" y="960636"/>
          <a:ext cx="4618262" cy="439574"/>
        </a:xfrm>
        <a:custGeom>
          <a:avLst/>
          <a:gdLst/>
          <a:ahLst/>
          <a:cxnLst/>
          <a:rect l="0" t="0" r="0" b="0"/>
          <a:pathLst>
            <a:path>
              <a:moveTo>
                <a:pt x="4618262" y="0"/>
              </a:moveTo>
              <a:lnTo>
                <a:pt x="4618262" y="299557"/>
              </a:lnTo>
              <a:lnTo>
                <a:pt x="0" y="299557"/>
              </a:lnTo>
              <a:lnTo>
                <a:pt x="0" y="43957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9F0156-56D0-444A-ADAC-AB74978C9A07}">
      <dsp:nvSpPr>
        <dsp:cNvPr id="0" name=""/>
        <dsp:cNvSpPr/>
      </dsp:nvSpPr>
      <dsp:spPr>
        <a:xfrm>
          <a:off x="5019508" y="877"/>
          <a:ext cx="1511431" cy="95975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ECAFCC0-E4EE-4B91-B44D-5AE99BDC4620}">
      <dsp:nvSpPr>
        <dsp:cNvPr id="0" name=""/>
        <dsp:cNvSpPr/>
      </dsp:nvSpPr>
      <dsp:spPr>
        <a:xfrm>
          <a:off x="5187445" y="160417"/>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Black" pitchFamily="34" charset="0"/>
            </a:rPr>
            <a:t>PARTS</a:t>
          </a:r>
          <a:endParaRPr lang="en-US" sz="2400" kern="1200" dirty="0">
            <a:solidFill>
              <a:srgbClr val="002060"/>
            </a:solidFill>
            <a:latin typeface="Arial Black" pitchFamily="34" charset="0"/>
          </a:endParaRPr>
        </a:p>
      </dsp:txBody>
      <dsp:txXfrm>
        <a:off x="5215555" y="188527"/>
        <a:ext cx="1455211" cy="903538"/>
      </dsp:txXfrm>
    </dsp:sp>
    <dsp:sp modelId="{AB193C5B-F45E-4B90-AAEE-FFA457CB0641}">
      <dsp:nvSpPr>
        <dsp:cNvPr id="0" name=""/>
        <dsp:cNvSpPr/>
      </dsp:nvSpPr>
      <dsp:spPr>
        <a:xfrm>
          <a:off x="401246" y="1400211"/>
          <a:ext cx="1511431" cy="959758"/>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26B2101-A778-4AA2-AF00-C5921117A176}">
      <dsp:nvSpPr>
        <dsp:cNvPr id="0" name=""/>
        <dsp:cNvSpPr/>
      </dsp:nvSpPr>
      <dsp:spPr>
        <a:xfrm>
          <a:off x="569182" y="1559751"/>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Part I</a:t>
          </a:r>
          <a:endParaRPr lang="en-US" sz="2400" kern="1200" dirty="0">
            <a:solidFill>
              <a:srgbClr val="002060"/>
            </a:solidFill>
            <a:latin typeface="Arial Rounded MT Bold" panose="020F0704030504030204" pitchFamily="34" charset="0"/>
          </a:endParaRPr>
        </a:p>
      </dsp:txBody>
      <dsp:txXfrm>
        <a:off x="597292" y="1587861"/>
        <a:ext cx="1455211" cy="903538"/>
      </dsp:txXfrm>
    </dsp:sp>
    <dsp:sp modelId="{830A6A43-CC4C-4C2D-93A0-B8A2D3A1A6FA}">
      <dsp:nvSpPr>
        <dsp:cNvPr id="0" name=""/>
        <dsp:cNvSpPr/>
      </dsp:nvSpPr>
      <dsp:spPr>
        <a:xfrm>
          <a:off x="401246" y="2799544"/>
          <a:ext cx="1511431" cy="959758"/>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6236175-E7A4-4AA9-BD97-F8E91D7115E2}">
      <dsp:nvSpPr>
        <dsp:cNvPr id="0" name=""/>
        <dsp:cNvSpPr/>
      </dsp:nvSpPr>
      <dsp:spPr>
        <a:xfrm>
          <a:off x="569182" y="2959084"/>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Basic Details</a:t>
          </a:r>
          <a:endParaRPr lang="en-US" sz="2400" kern="1200" dirty="0">
            <a:solidFill>
              <a:srgbClr val="002060"/>
            </a:solidFill>
            <a:latin typeface="Arial Rounded MT Bold" panose="020F0704030504030204" pitchFamily="34" charset="0"/>
          </a:endParaRPr>
        </a:p>
      </dsp:txBody>
      <dsp:txXfrm>
        <a:off x="597292" y="2987194"/>
        <a:ext cx="1455211" cy="903538"/>
      </dsp:txXfrm>
    </dsp:sp>
    <dsp:sp modelId="{0DE607D8-ABC1-4B04-B939-ABDF2C15B16C}">
      <dsp:nvSpPr>
        <dsp:cNvPr id="0" name=""/>
        <dsp:cNvSpPr/>
      </dsp:nvSpPr>
      <dsp:spPr>
        <a:xfrm>
          <a:off x="401246" y="4198878"/>
          <a:ext cx="1511431" cy="959758"/>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8399EBA-C0B8-439E-B873-CB6F152DCBE2}">
      <dsp:nvSpPr>
        <dsp:cNvPr id="0" name=""/>
        <dsp:cNvSpPr/>
      </dsp:nvSpPr>
      <dsp:spPr>
        <a:xfrm>
          <a:off x="569182" y="4358418"/>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latin typeface="Arial Rounded MT Bold" panose="020F0704030504030204" pitchFamily="34" charset="0"/>
            </a:rPr>
            <a:t>Table 1-4</a:t>
          </a:r>
          <a:endParaRPr lang="en-US" sz="2000" kern="1200" dirty="0">
            <a:solidFill>
              <a:srgbClr val="002060"/>
            </a:solidFill>
            <a:latin typeface="Arial Rounded MT Bold" panose="020F0704030504030204" pitchFamily="34" charset="0"/>
          </a:endParaRPr>
        </a:p>
      </dsp:txBody>
      <dsp:txXfrm>
        <a:off x="597292" y="4386528"/>
        <a:ext cx="1455211" cy="903538"/>
      </dsp:txXfrm>
    </dsp:sp>
    <dsp:sp modelId="{65EC99FB-74FD-46B7-9921-7AF5B2701DF0}">
      <dsp:nvSpPr>
        <dsp:cNvPr id="0" name=""/>
        <dsp:cNvSpPr/>
      </dsp:nvSpPr>
      <dsp:spPr>
        <a:xfrm>
          <a:off x="3172203" y="1400211"/>
          <a:ext cx="1511431" cy="959758"/>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4B01055-DB2C-422D-A3FA-51075D2EB21B}">
      <dsp:nvSpPr>
        <dsp:cNvPr id="0" name=""/>
        <dsp:cNvSpPr/>
      </dsp:nvSpPr>
      <dsp:spPr>
        <a:xfrm>
          <a:off x="3340140" y="1559751"/>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Part II</a:t>
          </a:r>
          <a:endParaRPr lang="en-US" sz="2400" kern="1200" dirty="0">
            <a:solidFill>
              <a:srgbClr val="002060"/>
            </a:solidFill>
            <a:latin typeface="Arial Rounded MT Bold" panose="020F0704030504030204" pitchFamily="34" charset="0"/>
          </a:endParaRPr>
        </a:p>
      </dsp:txBody>
      <dsp:txXfrm>
        <a:off x="3368250" y="1587861"/>
        <a:ext cx="1455211" cy="903538"/>
      </dsp:txXfrm>
    </dsp:sp>
    <dsp:sp modelId="{E571AD0E-8B68-46F8-993E-17D80980FE0D}">
      <dsp:nvSpPr>
        <dsp:cNvPr id="0" name=""/>
        <dsp:cNvSpPr/>
      </dsp:nvSpPr>
      <dsp:spPr>
        <a:xfrm>
          <a:off x="2248551" y="2799544"/>
          <a:ext cx="1511431" cy="959758"/>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D769E7-F0B8-46DB-BC97-E6C9C9ABD828}">
      <dsp:nvSpPr>
        <dsp:cNvPr id="0" name=""/>
        <dsp:cNvSpPr/>
      </dsp:nvSpPr>
      <dsp:spPr>
        <a:xfrm>
          <a:off x="2416487" y="2959084"/>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Recon </a:t>
          </a:r>
        </a:p>
        <a:p>
          <a:pPr lvl="0" algn="ctr" defTabSz="1066800">
            <a:lnSpc>
              <a:spcPct val="90000"/>
            </a:lnSpc>
            <a:spcBef>
              <a:spcPct val="0"/>
            </a:spcBef>
            <a:spcAft>
              <a:spcPct val="35000"/>
            </a:spcAft>
          </a:pPr>
          <a:r>
            <a:rPr lang="en-US" sz="1800" kern="1200" dirty="0" smtClean="0">
              <a:solidFill>
                <a:srgbClr val="002060"/>
              </a:solidFill>
              <a:latin typeface="Arial Rounded MT Bold" panose="020F0704030504030204" pitchFamily="34" charset="0"/>
            </a:rPr>
            <a:t>Gross</a:t>
          </a:r>
          <a:r>
            <a:rPr lang="en-US" sz="2400" kern="1200" dirty="0" smtClean="0">
              <a:solidFill>
                <a:srgbClr val="002060"/>
              </a:solidFill>
              <a:latin typeface="Arial Rounded MT Bold" panose="020F0704030504030204" pitchFamily="34" charset="0"/>
            </a:rPr>
            <a:t> T/O</a:t>
          </a:r>
          <a:endParaRPr lang="en-US" sz="2400" kern="1200" dirty="0">
            <a:solidFill>
              <a:srgbClr val="002060"/>
            </a:solidFill>
            <a:latin typeface="Arial Rounded MT Bold" panose="020F0704030504030204" pitchFamily="34" charset="0"/>
          </a:endParaRPr>
        </a:p>
      </dsp:txBody>
      <dsp:txXfrm>
        <a:off x="2444597" y="2987194"/>
        <a:ext cx="1455211" cy="903538"/>
      </dsp:txXfrm>
    </dsp:sp>
    <dsp:sp modelId="{B6B8E006-DDA4-4EC7-B074-596D7E6856CA}">
      <dsp:nvSpPr>
        <dsp:cNvPr id="0" name=""/>
        <dsp:cNvSpPr/>
      </dsp:nvSpPr>
      <dsp:spPr>
        <a:xfrm>
          <a:off x="2248551" y="4198878"/>
          <a:ext cx="1511431" cy="959758"/>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A4EC7DF-DCB7-4206-906B-B94CE2C06728}">
      <dsp:nvSpPr>
        <dsp:cNvPr id="0" name=""/>
        <dsp:cNvSpPr/>
      </dsp:nvSpPr>
      <dsp:spPr>
        <a:xfrm>
          <a:off x="2416487" y="4358418"/>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latin typeface="Arial Rounded MT Bold" panose="020F0704030504030204" pitchFamily="34" charset="0"/>
            </a:rPr>
            <a:t>Table 5-6</a:t>
          </a:r>
          <a:endParaRPr lang="en-US" sz="2000" kern="1200" dirty="0">
            <a:solidFill>
              <a:srgbClr val="002060"/>
            </a:solidFill>
            <a:latin typeface="Arial Rounded MT Bold" panose="020F0704030504030204" pitchFamily="34" charset="0"/>
          </a:endParaRPr>
        </a:p>
      </dsp:txBody>
      <dsp:txXfrm>
        <a:off x="2444597" y="4386528"/>
        <a:ext cx="1455211" cy="903538"/>
      </dsp:txXfrm>
    </dsp:sp>
    <dsp:sp modelId="{7C40112F-F965-4FD4-9C33-65510CEB17D3}">
      <dsp:nvSpPr>
        <dsp:cNvPr id="0" name=""/>
        <dsp:cNvSpPr/>
      </dsp:nvSpPr>
      <dsp:spPr>
        <a:xfrm>
          <a:off x="4095856" y="2799544"/>
          <a:ext cx="1511431" cy="959758"/>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5A27A0-65A5-43E1-9BC2-1837C57180C8}">
      <dsp:nvSpPr>
        <dsp:cNvPr id="0" name=""/>
        <dsp:cNvSpPr/>
      </dsp:nvSpPr>
      <dsp:spPr>
        <a:xfrm>
          <a:off x="4263793" y="2959084"/>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Recon </a:t>
          </a:r>
        </a:p>
        <a:p>
          <a:pPr lvl="0" algn="ctr" defTabSz="1066800">
            <a:lnSpc>
              <a:spcPct val="90000"/>
            </a:lnSpc>
            <a:spcBef>
              <a:spcPct val="0"/>
            </a:spcBef>
            <a:spcAft>
              <a:spcPct val="35000"/>
            </a:spcAft>
          </a:pPr>
          <a:r>
            <a:rPr lang="en-US" sz="1600" kern="1200" dirty="0" smtClean="0">
              <a:solidFill>
                <a:srgbClr val="002060"/>
              </a:solidFill>
              <a:latin typeface="Arial Rounded MT Bold" panose="020F0704030504030204" pitchFamily="34" charset="0"/>
            </a:rPr>
            <a:t>Taxble</a:t>
          </a:r>
          <a:r>
            <a:rPr lang="en-US" sz="2400" kern="1200" dirty="0" smtClean="0">
              <a:solidFill>
                <a:srgbClr val="002060"/>
              </a:solidFill>
              <a:latin typeface="Arial Rounded MT Bold" panose="020F0704030504030204" pitchFamily="34" charset="0"/>
            </a:rPr>
            <a:t> T/O</a:t>
          </a:r>
          <a:endParaRPr lang="en-US" sz="2400" kern="1200" dirty="0">
            <a:solidFill>
              <a:srgbClr val="002060"/>
            </a:solidFill>
            <a:latin typeface="Arial Rounded MT Bold" panose="020F0704030504030204" pitchFamily="34" charset="0"/>
          </a:endParaRPr>
        </a:p>
      </dsp:txBody>
      <dsp:txXfrm>
        <a:off x="4291903" y="2987194"/>
        <a:ext cx="1455211" cy="903538"/>
      </dsp:txXfrm>
    </dsp:sp>
    <dsp:sp modelId="{56B3FDB3-6A15-4B7A-9265-A05C0C9C6736}">
      <dsp:nvSpPr>
        <dsp:cNvPr id="0" name=""/>
        <dsp:cNvSpPr/>
      </dsp:nvSpPr>
      <dsp:spPr>
        <a:xfrm>
          <a:off x="4095856" y="4198878"/>
          <a:ext cx="1511431" cy="959758"/>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A2CD0EF-CEB4-4092-A937-EF32D762A78E}">
      <dsp:nvSpPr>
        <dsp:cNvPr id="0" name=""/>
        <dsp:cNvSpPr/>
      </dsp:nvSpPr>
      <dsp:spPr>
        <a:xfrm>
          <a:off x="4263793" y="4358418"/>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latin typeface="Arial Rounded MT Bold" panose="020F0704030504030204" pitchFamily="34" charset="0"/>
            </a:rPr>
            <a:t>Table 7-8</a:t>
          </a:r>
          <a:endParaRPr lang="en-US" sz="2000" kern="1200" dirty="0">
            <a:solidFill>
              <a:srgbClr val="002060"/>
            </a:solidFill>
            <a:latin typeface="Arial Rounded MT Bold" panose="020F0704030504030204" pitchFamily="34" charset="0"/>
          </a:endParaRPr>
        </a:p>
      </dsp:txBody>
      <dsp:txXfrm>
        <a:off x="4291903" y="4386528"/>
        <a:ext cx="1455211" cy="903538"/>
      </dsp:txXfrm>
    </dsp:sp>
    <dsp:sp modelId="{00FD2F2A-6D7F-44BE-B265-571CF2319942}">
      <dsp:nvSpPr>
        <dsp:cNvPr id="0" name=""/>
        <dsp:cNvSpPr/>
      </dsp:nvSpPr>
      <dsp:spPr>
        <a:xfrm>
          <a:off x="5943161" y="1400211"/>
          <a:ext cx="1511431" cy="959758"/>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9EFE0F9-EBB0-498A-8743-110FA894F655}">
      <dsp:nvSpPr>
        <dsp:cNvPr id="0" name=""/>
        <dsp:cNvSpPr/>
      </dsp:nvSpPr>
      <dsp:spPr>
        <a:xfrm>
          <a:off x="6111098" y="1559751"/>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Part III</a:t>
          </a:r>
          <a:endParaRPr lang="en-US" sz="2400" kern="1200" dirty="0">
            <a:solidFill>
              <a:srgbClr val="002060"/>
            </a:solidFill>
            <a:latin typeface="Arial Rounded MT Bold" panose="020F0704030504030204" pitchFamily="34" charset="0"/>
          </a:endParaRPr>
        </a:p>
      </dsp:txBody>
      <dsp:txXfrm>
        <a:off x="6139208" y="1587861"/>
        <a:ext cx="1455211" cy="903538"/>
      </dsp:txXfrm>
    </dsp:sp>
    <dsp:sp modelId="{C89B8EC0-88EE-4667-AC41-13E5028BBF51}">
      <dsp:nvSpPr>
        <dsp:cNvPr id="0" name=""/>
        <dsp:cNvSpPr/>
      </dsp:nvSpPr>
      <dsp:spPr>
        <a:xfrm>
          <a:off x="5943161" y="2799544"/>
          <a:ext cx="1511431" cy="959758"/>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A95EFC1-6B9E-447D-B242-7EB4E1B802D8}">
      <dsp:nvSpPr>
        <dsp:cNvPr id="0" name=""/>
        <dsp:cNvSpPr/>
      </dsp:nvSpPr>
      <dsp:spPr>
        <a:xfrm>
          <a:off x="6111098" y="2959084"/>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Recon Tax paid</a:t>
          </a:r>
          <a:endParaRPr lang="en-US" sz="2400" kern="1200" dirty="0">
            <a:solidFill>
              <a:srgbClr val="002060"/>
            </a:solidFill>
            <a:latin typeface="Arial Rounded MT Bold" panose="020F0704030504030204" pitchFamily="34" charset="0"/>
          </a:endParaRPr>
        </a:p>
      </dsp:txBody>
      <dsp:txXfrm>
        <a:off x="6139208" y="2987194"/>
        <a:ext cx="1455211" cy="903538"/>
      </dsp:txXfrm>
    </dsp:sp>
    <dsp:sp modelId="{3FE73D2F-0757-431B-B69C-BD66E7ADF6B7}">
      <dsp:nvSpPr>
        <dsp:cNvPr id="0" name=""/>
        <dsp:cNvSpPr/>
      </dsp:nvSpPr>
      <dsp:spPr>
        <a:xfrm>
          <a:off x="5943161" y="4198878"/>
          <a:ext cx="1511431" cy="959758"/>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71FCCC3-1363-4DE3-9A11-59E6368F4B45}">
      <dsp:nvSpPr>
        <dsp:cNvPr id="0" name=""/>
        <dsp:cNvSpPr/>
      </dsp:nvSpPr>
      <dsp:spPr>
        <a:xfrm>
          <a:off x="6111098" y="4358418"/>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latin typeface="Arial Rounded MT Bold" panose="020F0704030504030204" pitchFamily="34" charset="0"/>
            </a:rPr>
            <a:t>Table 9-11</a:t>
          </a:r>
          <a:endParaRPr lang="en-US" sz="2000" kern="1200" dirty="0">
            <a:solidFill>
              <a:srgbClr val="002060"/>
            </a:solidFill>
            <a:latin typeface="Arial Rounded MT Bold" panose="020F0704030504030204" pitchFamily="34" charset="0"/>
          </a:endParaRPr>
        </a:p>
      </dsp:txBody>
      <dsp:txXfrm>
        <a:off x="6139208" y="4386528"/>
        <a:ext cx="1455211" cy="903538"/>
      </dsp:txXfrm>
    </dsp:sp>
    <dsp:sp modelId="{407F17C4-9E80-48F1-AF47-9E408165B9EC}">
      <dsp:nvSpPr>
        <dsp:cNvPr id="0" name=""/>
        <dsp:cNvSpPr/>
      </dsp:nvSpPr>
      <dsp:spPr>
        <a:xfrm>
          <a:off x="7790466" y="1400211"/>
          <a:ext cx="1511431" cy="959758"/>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EBDADD1-561D-4FE1-8985-D566FF2213A5}">
      <dsp:nvSpPr>
        <dsp:cNvPr id="0" name=""/>
        <dsp:cNvSpPr/>
      </dsp:nvSpPr>
      <dsp:spPr>
        <a:xfrm>
          <a:off x="7958403" y="1559751"/>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Part IV</a:t>
          </a:r>
          <a:endParaRPr lang="en-US" sz="2400" kern="1200" dirty="0">
            <a:solidFill>
              <a:srgbClr val="002060"/>
            </a:solidFill>
            <a:latin typeface="Arial Rounded MT Bold" panose="020F0704030504030204" pitchFamily="34" charset="0"/>
          </a:endParaRPr>
        </a:p>
      </dsp:txBody>
      <dsp:txXfrm>
        <a:off x="7986513" y="1587861"/>
        <a:ext cx="1455211" cy="903538"/>
      </dsp:txXfrm>
    </dsp:sp>
    <dsp:sp modelId="{06D1539D-566B-4105-9065-0E5EA357C1A9}">
      <dsp:nvSpPr>
        <dsp:cNvPr id="0" name=""/>
        <dsp:cNvSpPr/>
      </dsp:nvSpPr>
      <dsp:spPr>
        <a:xfrm>
          <a:off x="7790466" y="2799544"/>
          <a:ext cx="1511431" cy="959758"/>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18A64B1-B623-41FA-B087-8D84D548930B}">
      <dsp:nvSpPr>
        <dsp:cNvPr id="0" name=""/>
        <dsp:cNvSpPr/>
      </dsp:nvSpPr>
      <dsp:spPr>
        <a:xfrm>
          <a:off x="7958403" y="2959084"/>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Arial Rounded MT Bold" panose="020F0704030504030204" pitchFamily="34" charset="0"/>
            </a:rPr>
            <a:t>Recon Net ITC</a:t>
          </a:r>
          <a:endParaRPr lang="en-US" sz="2400" kern="1200" dirty="0">
            <a:solidFill>
              <a:srgbClr val="002060"/>
            </a:solidFill>
            <a:latin typeface="Arial Rounded MT Bold" panose="020F0704030504030204" pitchFamily="34" charset="0"/>
          </a:endParaRPr>
        </a:p>
      </dsp:txBody>
      <dsp:txXfrm>
        <a:off x="7986513" y="2987194"/>
        <a:ext cx="1455211" cy="903538"/>
      </dsp:txXfrm>
    </dsp:sp>
    <dsp:sp modelId="{691EC142-A169-4EF9-A297-253AEA8E9B41}">
      <dsp:nvSpPr>
        <dsp:cNvPr id="0" name=""/>
        <dsp:cNvSpPr/>
      </dsp:nvSpPr>
      <dsp:spPr>
        <a:xfrm>
          <a:off x="7790466" y="4198878"/>
          <a:ext cx="1511431" cy="959758"/>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CFB47D5-2378-4E7E-A18E-652FC14BDA2B}">
      <dsp:nvSpPr>
        <dsp:cNvPr id="0" name=""/>
        <dsp:cNvSpPr/>
      </dsp:nvSpPr>
      <dsp:spPr>
        <a:xfrm>
          <a:off x="7958403" y="4358418"/>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latin typeface="Arial Rounded MT Bold" panose="020F0704030504030204" pitchFamily="34" charset="0"/>
            </a:rPr>
            <a:t>Table 12 -16</a:t>
          </a:r>
          <a:endParaRPr lang="en-US" sz="1600" b="1" kern="1200" dirty="0">
            <a:solidFill>
              <a:srgbClr val="002060"/>
            </a:solidFill>
            <a:latin typeface="Arial Rounded MT Bold" panose="020F0704030504030204" pitchFamily="34" charset="0"/>
          </a:endParaRPr>
        </a:p>
      </dsp:txBody>
      <dsp:txXfrm>
        <a:off x="7986513" y="4386528"/>
        <a:ext cx="1455211" cy="903538"/>
      </dsp:txXfrm>
    </dsp:sp>
    <dsp:sp modelId="{A79249B1-9AF8-4C08-A69F-3467A4F35BD8}">
      <dsp:nvSpPr>
        <dsp:cNvPr id="0" name=""/>
        <dsp:cNvSpPr/>
      </dsp:nvSpPr>
      <dsp:spPr>
        <a:xfrm>
          <a:off x="9637771" y="1400211"/>
          <a:ext cx="1511431" cy="959758"/>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3A679FD-CA38-4D7E-8956-C62D05B9CAA8}">
      <dsp:nvSpPr>
        <dsp:cNvPr id="0" name=""/>
        <dsp:cNvSpPr/>
      </dsp:nvSpPr>
      <dsp:spPr>
        <a:xfrm>
          <a:off x="9805708" y="1559751"/>
          <a:ext cx="1511431" cy="9597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latin typeface="Arial Rounded MT Bold" panose="020F0704030504030204" pitchFamily="34" charset="0"/>
            </a:rPr>
            <a:t>Part V</a:t>
          </a:r>
          <a:endParaRPr lang="en-US" sz="2000" kern="1200" dirty="0">
            <a:solidFill>
              <a:srgbClr val="002060"/>
            </a:solidFill>
            <a:latin typeface="Arial Rounded MT Bold" panose="020F0704030504030204" pitchFamily="34" charset="0"/>
          </a:endParaRPr>
        </a:p>
      </dsp:txBody>
      <dsp:txXfrm>
        <a:off x="9833818" y="1587861"/>
        <a:ext cx="1455211" cy="903538"/>
      </dsp:txXfrm>
    </dsp:sp>
    <dsp:sp modelId="{F098999A-FAA1-40FF-B2AB-48FBEF984089}">
      <dsp:nvSpPr>
        <dsp:cNvPr id="0" name=""/>
        <dsp:cNvSpPr/>
      </dsp:nvSpPr>
      <dsp:spPr>
        <a:xfrm>
          <a:off x="9637771" y="2799544"/>
          <a:ext cx="1511431" cy="205626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9AD86A3-5F65-40BF-AF04-45A106AB0B67}">
      <dsp:nvSpPr>
        <dsp:cNvPr id="0" name=""/>
        <dsp:cNvSpPr/>
      </dsp:nvSpPr>
      <dsp:spPr>
        <a:xfrm>
          <a:off x="9805708" y="2959084"/>
          <a:ext cx="1511431" cy="205626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latin typeface="Arial Rounded MT Bold" panose="020F0704030504030204" pitchFamily="34" charset="0"/>
            </a:rPr>
            <a:t>Auditor’S Recommen-</a:t>
          </a:r>
        </a:p>
        <a:p>
          <a:pPr lvl="0" algn="ctr" defTabSz="711200">
            <a:lnSpc>
              <a:spcPct val="90000"/>
            </a:lnSpc>
            <a:spcBef>
              <a:spcPct val="0"/>
            </a:spcBef>
            <a:spcAft>
              <a:spcPct val="35000"/>
            </a:spcAft>
          </a:pPr>
          <a:r>
            <a:rPr lang="en-US" sz="1600" kern="1200" dirty="0" smtClean="0">
              <a:solidFill>
                <a:srgbClr val="002060"/>
              </a:solidFill>
              <a:latin typeface="Arial Rounded MT Bold" panose="020F0704030504030204" pitchFamily="34" charset="0"/>
            </a:rPr>
            <a:t>dation on Additional Liability due to non-</a:t>
          </a:r>
          <a:r>
            <a:rPr lang="en-US" sz="1600" kern="1200" dirty="0" err="1" smtClean="0">
              <a:solidFill>
                <a:srgbClr val="002060"/>
              </a:solidFill>
              <a:latin typeface="Arial Rounded MT Bold" panose="020F0704030504030204" pitchFamily="34" charset="0"/>
            </a:rPr>
            <a:t>reconcilaton</a:t>
          </a:r>
          <a:r>
            <a:rPr lang="en-US" sz="1600" kern="1200" dirty="0" smtClean="0">
              <a:solidFill>
                <a:srgbClr val="002060"/>
              </a:solidFill>
              <a:latin typeface="Arial Rounded MT Bold" panose="020F0704030504030204" pitchFamily="34" charset="0"/>
            </a:rPr>
            <a:t>.</a:t>
          </a:r>
          <a:endParaRPr lang="en-US" sz="1600" kern="1200" dirty="0">
            <a:solidFill>
              <a:srgbClr val="002060"/>
            </a:solidFill>
            <a:latin typeface="Arial Rounded MT Bold" panose="020F0704030504030204" pitchFamily="34" charset="0"/>
          </a:endParaRPr>
        </a:p>
      </dsp:txBody>
      <dsp:txXfrm>
        <a:off x="9849976" y="3003352"/>
        <a:ext cx="1422895" cy="19677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02F17D-F1DC-4DF4-B08D-2542363BD513}" type="datetimeFigureOut">
              <a:rPr lang="en-US" smtClean="0"/>
              <a:pPr/>
              <a:t>11/14/2019</a:t>
            </a:fld>
            <a:endParaRPr lang="en-US"/>
          </a:p>
        </p:txBody>
      </p:sp>
      <p:sp>
        <p:nvSpPr>
          <p:cNvPr id="4" name="Slide Image Placeholder 3"/>
          <p:cNvSpPr>
            <a:spLocks noGrp="1" noRot="1" noChangeAspect="1"/>
          </p:cNvSpPr>
          <p:nvPr>
            <p:ph type="sldImg" idx="2"/>
          </p:nvPr>
        </p:nvSpPr>
        <p:spPr>
          <a:xfrm>
            <a:off x="414338" y="685800"/>
            <a:ext cx="6029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70851-6726-4DD5-B407-F59531695F91}" type="slidenum">
              <a:rPr lang="en-US" smtClean="0"/>
              <a:pPr/>
              <a:t>‹#›</a:t>
            </a:fld>
            <a:endParaRPr lang="en-US"/>
          </a:p>
        </p:txBody>
      </p:sp>
    </p:spTree>
    <p:extLst>
      <p:ext uri="{BB962C8B-B14F-4D97-AF65-F5344CB8AC3E}">
        <p14:creationId xmlns:p14="http://schemas.microsoft.com/office/powerpoint/2010/main" val="23407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7b- no nil rated</a:t>
            </a:r>
          </a:p>
          <a:p>
            <a:endParaRPr lang="en-IN" dirty="0"/>
          </a:p>
          <a:p>
            <a:r>
              <a:rPr lang="en-IN" dirty="0" smtClean="0"/>
              <a:t>7c. Only if made without payment of duty</a:t>
            </a:r>
            <a:endParaRPr lang="en-IN" dirty="0"/>
          </a:p>
        </p:txBody>
      </p:sp>
      <p:sp>
        <p:nvSpPr>
          <p:cNvPr id="4" name="Slide Number Placeholder 3"/>
          <p:cNvSpPr>
            <a:spLocks noGrp="1"/>
          </p:cNvSpPr>
          <p:nvPr>
            <p:ph type="sldNum" sz="quarter" idx="10"/>
          </p:nvPr>
        </p:nvSpPr>
        <p:spPr/>
        <p:txBody>
          <a:bodyPr/>
          <a:lstStyle/>
          <a:p>
            <a:fld id="{3B870851-6726-4DD5-B407-F59531695F91}" type="slidenum">
              <a:rPr lang="en-US" smtClean="0"/>
              <a:pPr/>
              <a:t>28</a:t>
            </a:fld>
            <a:endParaRPr lang="en-US"/>
          </a:p>
        </p:txBody>
      </p:sp>
    </p:spTree>
    <p:extLst>
      <p:ext uri="{BB962C8B-B14F-4D97-AF65-F5344CB8AC3E}">
        <p14:creationId xmlns:p14="http://schemas.microsoft.com/office/powerpoint/2010/main" val="233586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B870851-6726-4DD5-B407-F59531695F91}" type="slidenum">
              <a:rPr lang="en-US" smtClean="0"/>
              <a:pPr/>
              <a:t>29</a:t>
            </a:fld>
            <a:endParaRPr lang="en-US"/>
          </a:p>
        </p:txBody>
      </p:sp>
    </p:spTree>
    <p:extLst>
      <p:ext uri="{BB962C8B-B14F-4D97-AF65-F5344CB8AC3E}">
        <p14:creationId xmlns:p14="http://schemas.microsoft.com/office/powerpoint/2010/main" val="37084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637" y="2130427"/>
            <a:ext cx="102525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09274" y="3886200"/>
            <a:ext cx="8443278"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4"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B464FB-1A16-4E88-B556-812A5173751D}" type="datetimeFigureOut">
              <a:rPr lang="en-US"/>
              <a:pPr>
                <a:defRPr/>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770F70-EAB6-41D8-9E8D-55A7DC2DA9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0FD7EE-7A77-4B23-966F-C3E88CAD07A6}" type="datetimeFigureOut">
              <a:rPr lang="en-US"/>
              <a:pPr>
                <a:defRPr/>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30119-6BC0-45AB-8589-B2A02492B2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4823" y="274640"/>
            <a:ext cx="271391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3092" y="274640"/>
            <a:ext cx="79407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047597-E8E7-4EF7-A947-B8EABB4F905D}" type="datetimeFigureOut">
              <a:rPr lang="en-US"/>
              <a:pPr>
                <a:defRPr/>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70D941-AD68-4082-A4A3-8FBF6BC555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143A65-E89C-4028-B874-DEE80372ECEE}" type="datetimeFigureOut">
              <a:rPr lang="en-US"/>
              <a:pPr>
                <a:defRPr/>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8A91C8-8E7C-473A-9697-25AFC0A629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2802" y="4406902"/>
            <a:ext cx="102525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52802" y="2906714"/>
            <a:ext cx="10252551"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4" indent="0">
              <a:buNone/>
              <a:defRPr sz="1400">
                <a:solidFill>
                  <a:schemeClr val="tx1">
                    <a:tint val="75000"/>
                  </a:schemeClr>
                </a:solidFill>
              </a:defRPr>
            </a:lvl5pPr>
            <a:lvl6pPr marL="2285767" indent="0">
              <a:buNone/>
              <a:defRPr sz="1400">
                <a:solidFill>
                  <a:schemeClr val="tx1">
                    <a:tint val="75000"/>
                  </a:schemeClr>
                </a:solidFill>
              </a:defRPr>
            </a:lvl6pPr>
            <a:lvl7pPr marL="2742920" indent="0">
              <a:buNone/>
              <a:defRPr sz="1400">
                <a:solidFill>
                  <a:schemeClr val="tx1">
                    <a:tint val="75000"/>
                  </a:schemeClr>
                </a:solidFill>
              </a:defRPr>
            </a:lvl7pPr>
            <a:lvl8pPr marL="3200073" indent="0">
              <a:buNone/>
              <a:defRPr sz="1400">
                <a:solidFill>
                  <a:schemeClr val="tx1">
                    <a:tint val="75000"/>
                  </a:schemeClr>
                </a:solidFill>
              </a:defRPr>
            </a:lvl8pPr>
            <a:lvl9pPr marL="365722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A9C07C-FD0E-4B26-BC39-6BC545FE15FF}" type="datetimeFigureOut">
              <a:rPr lang="en-US"/>
              <a:pPr>
                <a:defRPr/>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4CF9EE-3EE4-43FE-8D1D-101BDF9921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3091" y="1600202"/>
            <a:ext cx="53273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31429" y="1600202"/>
            <a:ext cx="53273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8CF027-B57C-47E3-9FEF-3D2C1972446F}" type="datetimeFigureOut">
              <a:rPr lang="en-US"/>
              <a:pPr>
                <a:defRPr/>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65D17D-D61F-41B8-9627-FA9560F146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3092" y="1535113"/>
            <a:ext cx="5329401"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4"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3092" y="2174875"/>
            <a:ext cx="53294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27240" y="1535113"/>
            <a:ext cx="5331494"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4"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27240" y="2174875"/>
            <a:ext cx="533149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689FF4-177F-4E1E-8AF7-71AF463949B4}" type="datetimeFigureOut">
              <a:rPr lang="en-US"/>
              <a:pPr>
                <a:defRPr/>
              </a:pPr>
              <a:t>11/14/2019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0F1399-1926-47DF-A595-F3E5EFE43F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AD0D65-68B9-40D8-8DDB-1CD6B11BAECB}" type="datetimeFigureOut">
              <a:rPr lang="en-US"/>
              <a:pPr>
                <a:defRPr/>
              </a:pPr>
              <a:t>11/14/2019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8FB727-0EC5-4829-9761-85C135AE40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49FA57-B8A1-4C7E-B1BD-E36D770163FA}" type="datetimeFigureOut">
              <a:rPr lang="en-US"/>
              <a:pPr>
                <a:defRPr/>
              </a:pPr>
              <a:t>11/14/2019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A9B362-6E61-424D-9690-AD7111A7810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093" y="273051"/>
            <a:ext cx="396825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15840" y="273052"/>
            <a:ext cx="674289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3093" y="1435102"/>
            <a:ext cx="3968257"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4" indent="0">
              <a:buNone/>
              <a:defRPr sz="900"/>
            </a:lvl5pPr>
            <a:lvl6pPr marL="2285767" indent="0">
              <a:buNone/>
              <a:defRPr sz="900"/>
            </a:lvl6pPr>
            <a:lvl7pPr marL="2742920" indent="0">
              <a:buNone/>
              <a:defRPr sz="900"/>
            </a:lvl7pPr>
            <a:lvl8pPr marL="3200073" indent="0">
              <a:buNone/>
              <a:defRPr sz="900"/>
            </a:lvl8pPr>
            <a:lvl9pPr marL="365722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163DCE-1509-4D5C-8ABE-F4AC53B05FF3}" type="datetimeFigureOut">
              <a:rPr lang="en-US"/>
              <a:pPr>
                <a:defRPr/>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A4E778-4C20-46FF-8E76-007447D041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4202" y="4800600"/>
            <a:ext cx="72370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4202" y="612775"/>
            <a:ext cx="7237095" cy="4114800"/>
          </a:xfrm>
        </p:spPr>
        <p:txBody>
          <a:bodyPr rtlCol="0">
            <a:normAutofit/>
          </a:bodyPr>
          <a:lstStyle>
            <a:lvl1pPr marL="0" indent="0">
              <a:buNone/>
              <a:defRPr sz="3200"/>
            </a:lvl1pPr>
            <a:lvl2pPr marL="457154" indent="0">
              <a:buNone/>
              <a:defRPr sz="2800"/>
            </a:lvl2pPr>
            <a:lvl3pPr marL="914306" indent="0">
              <a:buNone/>
              <a:defRPr sz="2400"/>
            </a:lvl3pPr>
            <a:lvl4pPr marL="1371460" indent="0">
              <a:buNone/>
              <a:defRPr sz="2000"/>
            </a:lvl4pPr>
            <a:lvl5pPr marL="1828614" indent="0">
              <a:buNone/>
              <a:defRPr sz="2000"/>
            </a:lvl5pPr>
            <a:lvl6pPr marL="2285767" indent="0">
              <a:buNone/>
              <a:defRPr sz="2000"/>
            </a:lvl6pPr>
            <a:lvl7pPr marL="2742920" indent="0">
              <a:buNone/>
              <a:defRPr sz="2000"/>
            </a:lvl7pPr>
            <a:lvl8pPr marL="3200073" indent="0">
              <a:buNone/>
              <a:defRPr sz="2000"/>
            </a:lvl8pPr>
            <a:lvl9pPr marL="3657227" indent="0">
              <a:buNone/>
              <a:defRPr sz="2000"/>
            </a:lvl9pPr>
          </a:lstStyle>
          <a:p>
            <a:pPr lvl="0"/>
            <a:endParaRPr lang="en-US" noProof="0" smtClean="0"/>
          </a:p>
        </p:txBody>
      </p:sp>
      <p:sp>
        <p:nvSpPr>
          <p:cNvPr id="4" name="Text Placeholder 3"/>
          <p:cNvSpPr>
            <a:spLocks noGrp="1"/>
          </p:cNvSpPr>
          <p:nvPr>
            <p:ph type="body" sz="half" idx="2"/>
          </p:nvPr>
        </p:nvSpPr>
        <p:spPr>
          <a:xfrm>
            <a:off x="2364202" y="5367338"/>
            <a:ext cx="7237095"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4" indent="0">
              <a:buNone/>
              <a:defRPr sz="900"/>
            </a:lvl5pPr>
            <a:lvl6pPr marL="2285767" indent="0">
              <a:buNone/>
              <a:defRPr sz="900"/>
            </a:lvl6pPr>
            <a:lvl7pPr marL="2742920" indent="0">
              <a:buNone/>
              <a:defRPr sz="900"/>
            </a:lvl7pPr>
            <a:lvl8pPr marL="3200073" indent="0">
              <a:buNone/>
              <a:defRPr sz="900"/>
            </a:lvl8pPr>
            <a:lvl9pPr marL="365722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D57BB5-F8CE-4BFB-9043-53D6D0532B1E}" type="datetimeFigureOut">
              <a:rPr lang="en-US"/>
              <a:pPr>
                <a:defRPr/>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5AA4F3-8052-463B-BDDD-90815E0D2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3091" y="274639"/>
            <a:ext cx="10855643" cy="114300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3091" y="1600202"/>
            <a:ext cx="10855643"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3091" y="6356352"/>
            <a:ext cx="2814426" cy="365125"/>
          </a:xfrm>
          <a:prstGeom prst="rect">
            <a:avLst/>
          </a:prstGeom>
        </p:spPr>
        <p:txBody>
          <a:bodyPr vert="horz" lIns="91431" tIns="45716" rIns="91431" bIns="45716"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4E24BF8-76C1-477E-9323-F7E8A6ECC6CF}" type="datetimeFigureOut">
              <a:rPr lang="en-US"/>
              <a:pPr>
                <a:defRPr/>
              </a:pPr>
              <a:t>11/14/2019</a:t>
            </a:fld>
            <a:endParaRPr lang="en-US"/>
          </a:p>
        </p:txBody>
      </p:sp>
      <p:sp>
        <p:nvSpPr>
          <p:cNvPr id="5" name="Footer Placeholder 4"/>
          <p:cNvSpPr>
            <a:spLocks noGrp="1"/>
          </p:cNvSpPr>
          <p:nvPr>
            <p:ph type="ftr" sz="quarter" idx="3"/>
          </p:nvPr>
        </p:nvSpPr>
        <p:spPr>
          <a:xfrm>
            <a:off x="4121125" y="6356352"/>
            <a:ext cx="3819578" cy="365125"/>
          </a:xfrm>
          <a:prstGeom prst="rect">
            <a:avLst/>
          </a:prstGeom>
        </p:spPr>
        <p:txBody>
          <a:bodyPr vert="horz" lIns="91431" tIns="45716" rIns="91431" bIns="45716"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44309" y="6356352"/>
            <a:ext cx="2814426" cy="365125"/>
          </a:xfrm>
          <a:prstGeom prst="rect">
            <a:avLst/>
          </a:prstGeom>
        </p:spPr>
        <p:txBody>
          <a:bodyPr vert="horz" lIns="91431" tIns="45716" rIns="91431" bIns="45716"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EDDE983-6B9B-4C1A-A26A-F76463D0A4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54" algn="ctr" rtl="0" fontAlgn="base">
        <a:spcBef>
          <a:spcPct val="0"/>
        </a:spcBef>
        <a:spcAft>
          <a:spcPct val="0"/>
        </a:spcAft>
        <a:defRPr sz="4400">
          <a:solidFill>
            <a:schemeClr val="tx1"/>
          </a:solidFill>
          <a:latin typeface="Calibri" pitchFamily="34" charset="0"/>
        </a:defRPr>
      </a:lvl6pPr>
      <a:lvl7pPr marL="914306" algn="ctr" rtl="0" fontAlgn="base">
        <a:spcBef>
          <a:spcPct val="0"/>
        </a:spcBef>
        <a:spcAft>
          <a:spcPct val="0"/>
        </a:spcAft>
        <a:defRPr sz="4400">
          <a:solidFill>
            <a:schemeClr val="tx1"/>
          </a:solidFill>
          <a:latin typeface="Calibri" pitchFamily="34" charset="0"/>
        </a:defRPr>
      </a:lvl7pPr>
      <a:lvl8pPr marL="1371460" algn="ctr" rtl="0" fontAlgn="base">
        <a:spcBef>
          <a:spcPct val="0"/>
        </a:spcBef>
        <a:spcAft>
          <a:spcPct val="0"/>
        </a:spcAft>
        <a:defRPr sz="4400">
          <a:solidFill>
            <a:schemeClr val="tx1"/>
          </a:solidFill>
          <a:latin typeface="Calibri" pitchFamily="34" charset="0"/>
        </a:defRPr>
      </a:lvl8pPr>
      <a:lvl9pPr marL="1828614" algn="ctr" rtl="0" fontAlgn="base">
        <a:spcBef>
          <a:spcPct val="0"/>
        </a:spcBef>
        <a:spcAft>
          <a:spcPct val="0"/>
        </a:spcAft>
        <a:defRPr sz="4400">
          <a:solidFill>
            <a:schemeClr val="tx1"/>
          </a:solidFill>
          <a:latin typeface="Calibri" pitchFamily="34" charset="0"/>
        </a:defRPr>
      </a:lvl9pPr>
    </p:titleStyle>
    <p:bodyStyle>
      <a:lvl1pPr marL="342865" indent="-342865"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874" indent="-285721"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883" indent="-228577"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037" indent="-228577"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190" indent="-228577"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7"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4"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4"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hyperlink" Target="mailto:ca.somannl@gmail.com" TargetMode="External"/><Relationship Id="rId4" Type="http://schemas.openxmlformats.org/officeDocument/2006/relationships/hyperlink" Target="http://www.idtc.ica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434" name="Picture 2" descr="GST Audit - Trans Hindon -19-05-2018 by CA. Chitresh Gupta.pdf - Adobe Acrobat Reader DC 2018-06-01 12.44.02"/>
          <p:cNvPicPr>
            <a:picLocks noChangeAspect="1" noChangeArrowheads="1"/>
          </p:cNvPicPr>
          <p:nvPr/>
        </p:nvPicPr>
        <p:blipFill>
          <a:blip r:embed="rId2" cstate="print"/>
          <a:srcRect/>
          <a:stretch>
            <a:fillRect/>
          </a:stretch>
        </p:blipFill>
        <p:spPr bwMode="auto">
          <a:xfrm>
            <a:off x="270272" y="332656"/>
            <a:ext cx="11449272" cy="6192687"/>
          </a:xfrm>
          <a:prstGeom prst="rect">
            <a:avLst/>
          </a:prstGeom>
          <a:noFill/>
        </p:spPr>
      </p:pic>
      <p:sp>
        <p:nvSpPr>
          <p:cNvPr id="3" name="Rounded Rectangle 2"/>
          <p:cNvSpPr/>
          <p:nvPr/>
        </p:nvSpPr>
        <p:spPr>
          <a:xfrm>
            <a:off x="2862560" y="4869160"/>
            <a:ext cx="7704856" cy="12961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033350" y="3933056"/>
            <a:ext cx="5400600" cy="576064"/>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Part B -Certification</a:t>
            </a:r>
            <a:endParaRPr lang="en-IN" b="1" dirty="0"/>
          </a:p>
        </p:txBody>
      </p:sp>
      <p:sp>
        <p:nvSpPr>
          <p:cNvPr id="5" name="Rectangle 4"/>
          <p:cNvSpPr/>
          <p:nvPr/>
        </p:nvSpPr>
        <p:spPr>
          <a:xfrm>
            <a:off x="3980499" y="1494115"/>
            <a:ext cx="5400600" cy="576064"/>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Part A - Reconciliation</a:t>
            </a:r>
            <a:endParaRPr lang="en-IN" b="1" dirty="0"/>
          </a:p>
        </p:txBody>
      </p:sp>
      <p:sp>
        <p:nvSpPr>
          <p:cNvPr id="6" name="Oval 5"/>
          <p:cNvSpPr/>
          <p:nvPr/>
        </p:nvSpPr>
        <p:spPr>
          <a:xfrm>
            <a:off x="5022800" y="2420888"/>
            <a:ext cx="3816424" cy="115212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Black" panose="020B0A04020102020204" pitchFamily="34" charset="0"/>
              </a:rPr>
              <a:t>GSTR 9C</a:t>
            </a:r>
            <a:endParaRPr lang="en-US" sz="2800"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4708915"/>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u="sng"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(2) New Proviso in Sec. 16(4) -  </a:t>
            </a:r>
            <a:r>
              <a:rPr lang="en-US" sz="2400" b="1" u="sng"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Time limit for ITC.</a:t>
            </a:r>
            <a:endParaRPr lang="en-US" sz="2400" b="1" u="sng" dirty="0"/>
          </a:p>
          <a:p>
            <a:pPr marL="237551" indent="-237551" algn="just" fontAlgn="auto">
              <a:lnSpc>
                <a:spcPts val="4000"/>
              </a:lnSpc>
              <a:spcBef>
                <a:spcPts val="0"/>
              </a:spcBef>
              <a:spcAft>
                <a:spcPts val="0"/>
              </a:spcAft>
              <a:defRPr/>
            </a:pPr>
            <a:r>
              <a:rPr lang="en-US" sz="2400" b="1" dirty="0"/>
              <a:t>   </a:t>
            </a:r>
            <a:r>
              <a:rPr lang="en-US" sz="2000" dirty="0"/>
              <a:t>“Provided that the registered person shall be entitled to </a:t>
            </a:r>
            <a:r>
              <a:rPr lang="en-US" sz="2000" u="sng" dirty="0">
                <a:solidFill>
                  <a:srgbClr val="FF0000"/>
                </a:solidFill>
              </a:rPr>
              <a:t>take input tax credit </a:t>
            </a:r>
            <a:r>
              <a:rPr lang="en-US" sz="2000" dirty="0"/>
              <a:t>after the due date of furnishing of the </a:t>
            </a:r>
            <a:r>
              <a:rPr lang="en-US" sz="2000" dirty="0">
                <a:solidFill>
                  <a:srgbClr val="FF0000"/>
                </a:solidFill>
              </a:rPr>
              <a:t>return under section 39 </a:t>
            </a:r>
            <a:r>
              <a:rPr lang="en-US" sz="2000" dirty="0"/>
              <a:t>for the month of </a:t>
            </a:r>
            <a:r>
              <a:rPr lang="en-US" sz="2000" dirty="0">
                <a:solidFill>
                  <a:srgbClr val="FF0000"/>
                </a:solidFill>
              </a:rPr>
              <a:t>September, 2018 </a:t>
            </a:r>
            <a:r>
              <a:rPr lang="en-US" sz="2000" dirty="0"/>
              <a:t>till the due date of furnishing of the return under the said section </a:t>
            </a:r>
            <a:r>
              <a:rPr lang="en-US" sz="2000" u="sng" dirty="0">
                <a:solidFill>
                  <a:srgbClr val="FF0000"/>
                </a:solidFill>
              </a:rPr>
              <a:t>for the month of March, 2019 </a:t>
            </a:r>
            <a:r>
              <a:rPr lang="en-US" sz="2000" dirty="0"/>
              <a:t>in respect of any invoice or invoice relating to such debit note for supply of goods or services or both made during the </a:t>
            </a:r>
            <a:r>
              <a:rPr lang="en-US" sz="2000" dirty="0">
                <a:solidFill>
                  <a:srgbClr val="FF0000"/>
                </a:solidFill>
              </a:rPr>
              <a:t>financial year 2017-18</a:t>
            </a:r>
            <a:r>
              <a:rPr lang="en-US" sz="2000" dirty="0"/>
              <a:t>, the details of which have been uploaded by the supplier under sub-section (1) of section 37 till the due date for furnishing the details under sub-section (1) of said section </a:t>
            </a:r>
            <a:r>
              <a:rPr lang="en-US" sz="2000" dirty="0">
                <a:solidFill>
                  <a:srgbClr val="FF0000"/>
                </a:solidFill>
              </a:rPr>
              <a:t>for the month of March, 2019</a:t>
            </a:r>
            <a:r>
              <a:rPr lang="en-US" sz="2000" dirty="0"/>
              <a:t>.”. </a:t>
            </a:r>
            <a:endParaRPr lang="en-US" sz="2000" i="1" u="sng" dirty="0" smtClean="0">
              <a:solidFill>
                <a:srgbClr val="FF0000"/>
              </a:solidFill>
            </a:endParaRPr>
          </a:p>
          <a:p>
            <a:pPr marL="237551" indent="-237551" algn="just" fontAlgn="auto">
              <a:lnSpc>
                <a:spcPts val="4000"/>
              </a:lnSpc>
              <a:spcBef>
                <a:spcPts val="0"/>
              </a:spcBef>
              <a:spcAft>
                <a:spcPts val="0"/>
              </a:spcAft>
              <a:defRPr/>
            </a:pPr>
            <a:endParaRPr lang="en-US" sz="2800" dirty="0"/>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Removal of difficulty order No. 02/2018-CT </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3200" y="332656"/>
            <a:ext cx="2880320" cy="584775"/>
          </a:xfrm>
          <a:prstGeom prst="rect">
            <a:avLst/>
          </a:prstGeom>
          <a:solidFill>
            <a:srgbClr val="FFFF00"/>
          </a:solidFill>
        </p:spPr>
        <p:txBody>
          <a:bodyPr wrap="square" rtlCol="0">
            <a:spAutoFit/>
          </a:bodyPr>
          <a:lstStyle/>
          <a:p>
            <a:pPr algn="ctr"/>
            <a:r>
              <a:rPr lang="en-US" sz="1600" b="1" dirty="0" smtClean="0">
                <a:solidFill>
                  <a:srgbClr val="FF0000"/>
                </a:solidFill>
                <a:latin typeface="Castellar" panose="020A0402060406010301" pitchFamily="18" charset="0"/>
              </a:rPr>
              <a:t>Order no. 02/2018-ct</a:t>
            </a:r>
          </a:p>
          <a:p>
            <a:pPr algn="ctr"/>
            <a:r>
              <a:rPr lang="en-US" sz="1600" b="1" dirty="0" err="1" smtClean="0">
                <a:solidFill>
                  <a:srgbClr val="FF0000"/>
                </a:solidFill>
                <a:latin typeface="Castellar" panose="020A0402060406010301" pitchFamily="18" charset="0"/>
              </a:rPr>
              <a:t>dt.</a:t>
            </a:r>
            <a:r>
              <a:rPr lang="en-US" sz="1600" b="1" dirty="0" smtClean="0">
                <a:solidFill>
                  <a:srgbClr val="FF0000"/>
                </a:solidFill>
                <a:latin typeface="Castellar" panose="020A0402060406010301" pitchFamily="18" charset="0"/>
              </a:rPr>
              <a:t> 31</a:t>
            </a:r>
            <a:r>
              <a:rPr lang="en-US" sz="1600" b="1" baseline="30000" dirty="0" smtClean="0">
                <a:solidFill>
                  <a:srgbClr val="FF0000"/>
                </a:solidFill>
                <a:latin typeface="Castellar" panose="020A0402060406010301" pitchFamily="18" charset="0"/>
              </a:rPr>
              <a:t>st</a:t>
            </a:r>
            <a:r>
              <a:rPr lang="en-US" sz="1600" b="1" dirty="0" smtClean="0">
                <a:solidFill>
                  <a:srgbClr val="FF0000"/>
                </a:solidFill>
                <a:latin typeface="Castellar" panose="020A0402060406010301" pitchFamily="18" charset="0"/>
              </a:rPr>
              <a:t> </a:t>
            </a:r>
            <a:r>
              <a:rPr lang="en-US" sz="1600" b="1" dirty="0" err="1" smtClean="0">
                <a:solidFill>
                  <a:srgbClr val="FF0000"/>
                </a:solidFill>
                <a:latin typeface="Castellar" panose="020A0402060406010301" pitchFamily="18" charset="0"/>
              </a:rPr>
              <a:t>dec</a:t>
            </a:r>
            <a:r>
              <a:rPr lang="en-US" sz="1600" b="1" dirty="0" smtClean="0">
                <a:solidFill>
                  <a:srgbClr val="FF0000"/>
                </a:solidFill>
                <a:latin typeface="Castellar" panose="020A0402060406010301" pitchFamily="18" charset="0"/>
              </a:rPr>
              <a:t>, 2018</a:t>
            </a:r>
            <a:endParaRPr lang="en-US" sz="1600"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371514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4708915"/>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u="sng"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(3) New Proviso in Sec. 37(3) -  </a:t>
            </a:r>
            <a:r>
              <a:rPr lang="en-US" sz="2400" b="1" u="sng"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Rectification thru GSTR-1.</a:t>
            </a:r>
            <a:endParaRPr lang="en-US" sz="2400" b="1" u="sng" dirty="0"/>
          </a:p>
          <a:p>
            <a:pPr marL="237551" indent="-237551" algn="just" fontAlgn="auto">
              <a:lnSpc>
                <a:spcPts val="4000"/>
              </a:lnSpc>
              <a:spcBef>
                <a:spcPts val="0"/>
              </a:spcBef>
              <a:spcAft>
                <a:spcPts val="0"/>
              </a:spcAft>
              <a:defRPr/>
            </a:pPr>
            <a:r>
              <a:rPr lang="en-US" sz="2000" dirty="0"/>
              <a:t>   “Provided </a:t>
            </a:r>
            <a:r>
              <a:rPr lang="en-US" sz="2000" dirty="0" smtClean="0"/>
              <a:t>further </a:t>
            </a:r>
            <a:r>
              <a:rPr lang="en-US" sz="2000" dirty="0"/>
              <a:t>that the rectification of error or omission in respect of the details furnished under sub-section (1) shall be allowed after furnishing of the return under section 39 for the month of September, 2018 </a:t>
            </a:r>
            <a:r>
              <a:rPr lang="en-US" sz="2000" i="1" dirty="0">
                <a:solidFill>
                  <a:srgbClr val="FF0000"/>
                </a:solidFill>
              </a:rPr>
              <a:t>till the due date for furnishing the details under subsection (1) for the month of March, 2019 or for the quarter January, 2019 to March, 2019</a:t>
            </a:r>
            <a:r>
              <a:rPr lang="en-US" sz="2000" i="1" dirty="0" smtClean="0">
                <a:solidFill>
                  <a:srgbClr val="FF0000"/>
                </a:solidFill>
              </a:rPr>
              <a:t>.”</a:t>
            </a:r>
          </a:p>
          <a:p>
            <a:pPr marL="237551" indent="-237551" algn="just" fontAlgn="auto">
              <a:lnSpc>
                <a:spcPts val="4000"/>
              </a:lnSpc>
              <a:spcBef>
                <a:spcPts val="0"/>
              </a:spcBef>
              <a:spcAft>
                <a:spcPts val="0"/>
              </a:spcAft>
              <a:defRPr/>
            </a:pPr>
            <a:endParaRPr lang="en-US" sz="2000" i="1" dirty="0">
              <a:solidFill>
                <a:srgbClr val="FF0000"/>
              </a:solidFill>
            </a:endParaRPr>
          </a:p>
          <a:p>
            <a:pPr marL="237551" indent="-237551" algn="just" fontAlgn="auto">
              <a:lnSpc>
                <a:spcPts val="4000"/>
              </a:lnSpc>
              <a:spcBef>
                <a:spcPts val="0"/>
              </a:spcBef>
              <a:spcAft>
                <a:spcPts val="0"/>
              </a:spcAft>
              <a:defRPr/>
            </a:pPr>
            <a:r>
              <a:rPr lang="en-US" sz="2000" i="1" dirty="0" smtClean="0">
                <a:solidFill>
                  <a:srgbClr val="FF0000"/>
                </a:solidFill>
              </a:rPr>
              <a:t>	</a:t>
            </a:r>
            <a:r>
              <a:rPr lang="en-US" sz="2400" b="1" i="1" u="sng" dirty="0" smtClean="0">
                <a:solidFill>
                  <a:srgbClr val="FF0000"/>
                </a:solidFill>
              </a:rPr>
              <a:t>No time extension for Credit / Debit Notes since the same comes under Sec. 34 which is not covered in this Order.</a:t>
            </a:r>
          </a:p>
          <a:p>
            <a:pPr marL="237551" indent="-237551" algn="just" fontAlgn="auto">
              <a:lnSpc>
                <a:spcPts val="4000"/>
              </a:lnSpc>
              <a:spcBef>
                <a:spcPts val="0"/>
              </a:spcBef>
              <a:spcAft>
                <a:spcPts val="0"/>
              </a:spcAft>
              <a:defRPr/>
            </a:pPr>
            <a:endParaRPr lang="en-US" sz="2000" i="1" dirty="0">
              <a:solidFill>
                <a:srgbClr val="FF0000"/>
              </a:solidFill>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Removal of difficulty order No. 02/2018-CT </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3200" y="332656"/>
            <a:ext cx="2880320" cy="584775"/>
          </a:xfrm>
          <a:prstGeom prst="rect">
            <a:avLst/>
          </a:prstGeom>
          <a:solidFill>
            <a:srgbClr val="FFFF00"/>
          </a:solidFill>
        </p:spPr>
        <p:txBody>
          <a:bodyPr wrap="square" rtlCol="0">
            <a:spAutoFit/>
          </a:bodyPr>
          <a:lstStyle/>
          <a:p>
            <a:pPr algn="ctr"/>
            <a:r>
              <a:rPr lang="en-US" sz="1600" b="1" dirty="0" smtClean="0">
                <a:solidFill>
                  <a:srgbClr val="FF0000"/>
                </a:solidFill>
                <a:latin typeface="Castellar" panose="020A0402060406010301" pitchFamily="18" charset="0"/>
              </a:rPr>
              <a:t>Order no. 02/2018-ct</a:t>
            </a:r>
          </a:p>
          <a:p>
            <a:pPr algn="ctr"/>
            <a:r>
              <a:rPr lang="en-US" sz="1600" b="1" dirty="0" err="1" smtClean="0">
                <a:solidFill>
                  <a:srgbClr val="FF0000"/>
                </a:solidFill>
                <a:latin typeface="Castellar" panose="020A0402060406010301" pitchFamily="18" charset="0"/>
              </a:rPr>
              <a:t>dt.</a:t>
            </a:r>
            <a:r>
              <a:rPr lang="en-US" sz="1600" b="1" dirty="0" smtClean="0">
                <a:solidFill>
                  <a:srgbClr val="FF0000"/>
                </a:solidFill>
                <a:latin typeface="Castellar" panose="020A0402060406010301" pitchFamily="18" charset="0"/>
              </a:rPr>
              <a:t> 31</a:t>
            </a:r>
            <a:r>
              <a:rPr lang="en-US" sz="1600" b="1" baseline="30000" dirty="0" smtClean="0">
                <a:solidFill>
                  <a:srgbClr val="FF0000"/>
                </a:solidFill>
                <a:latin typeface="Castellar" panose="020A0402060406010301" pitchFamily="18" charset="0"/>
              </a:rPr>
              <a:t>st</a:t>
            </a:r>
            <a:r>
              <a:rPr lang="en-US" sz="1600" b="1" dirty="0" smtClean="0">
                <a:solidFill>
                  <a:srgbClr val="FF0000"/>
                </a:solidFill>
                <a:latin typeface="Castellar" panose="020A0402060406010301" pitchFamily="18" charset="0"/>
              </a:rPr>
              <a:t> </a:t>
            </a:r>
            <a:r>
              <a:rPr lang="en-US" sz="1600" b="1" dirty="0" err="1" smtClean="0">
                <a:solidFill>
                  <a:srgbClr val="FF0000"/>
                </a:solidFill>
                <a:latin typeface="Castellar" panose="020A0402060406010301" pitchFamily="18" charset="0"/>
              </a:rPr>
              <a:t>dec</a:t>
            </a:r>
            <a:r>
              <a:rPr lang="en-US" sz="1600" b="1" dirty="0" smtClean="0">
                <a:solidFill>
                  <a:srgbClr val="FF0000"/>
                </a:solidFill>
                <a:latin typeface="Castellar" panose="020A0402060406010301" pitchFamily="18" charset="0"/>
              </a:rPr>
              <a:t>, 2018</a:t>
            </a:r>
            <a:endParaRPr lang="en-US" sz="1600"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2024100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53109" y="404664"/>
            <a:ext cx="9010251" cy="584775"/>
          </a:xfrm>
          <a:prstGeom prst="rect">
            <a:avLst/>
          </a:prstGeom>
          <a:solidFill>
            <a:schemeClr val="bg1"/>
          </a:solidFill>
        </p:spPr>
        <p:txBody>
          <a:bodyPr wrap="square" rtlCol="0">
            <a:spAutoFit/>
          </a:bodyPr>
          <a:lstStyle/>
          <a:p>
            <a:pPr algn="ctr"/>
            <a:r>
              <a:rPr lang="en-IN" sz="3200" b="1" u="sng" dirty="0">
                <a:solidFill>
                  <a:srgbClr val="0000AC"/>
                </a:solidFill>
                <a:latin typeface="Arial" pitchFamily="34" charset="0"/>
                <a:cs typeface="Arial" pitchFamily="34" charset="0"/>
              </a:rPr>
              <a:t>GSTR 9C – OVER VIEW OF STRUCTURE </a:t>
            </a:r>
          </a:p>
        </p:txBody>
      </p:sp>
      <p:graphicFrame>
        <p:nvGraphicFramePr>
          <p:cNvPr id="3" name="Diagram 2"/>
          <p:cNvGraphicFramePr/>
          <p:nvPr>
            <p:extLst>
              <p:ext uri="{D42A27DB-BD31-4B8C-83A1-F6EECF244321}">
                <p14:modId xmlns:p14="http://schemas.microsoft.com/office/powerpoint/2010/main" val="649557242"/>
              </p:ext>
            </p:extLst>
          </p:nvPr>
        </p:nvGraphicFramePr>
        <p:xfrm>
          <a:off x="198265" y="1196752"/>
          <a:ext cx="11665295" cy="5360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16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98264" y="188640"/>
            <a:ext cx="11665296" cy="6480719"/>
          </a:xfrm>
          <a:prstGeom prst="rect">
            <a:avLst/>
          </a:prstGeom>
        </p:spPr>
      </p:pic>
    </p:spTree>
    <p:extLst>
      <p:ext uri="{BB962C8B-B14F-4D97-AF65-F5344CB8AC3E}">
        <p14:creationId xmlns:p14="http://schemas.microsoft.com/office/powerpoint/2010/main" val="3864141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6612"/>
            <a:ext cx="12061825" cy="6784777"/>
          </a:xfrm>
          <a:prstGeom prst="rect">
            <a:avLst/>
          </a:prstGeom>
          <a:solidFill>
            <a:srgbClr val="F750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8" y="260648"/>
            <a:ext cx="8496944" cy="700465"/>
          </a:xfrm>
        </p:spPr>
        <p:txBody>
          <a:bodyPr/>
          <a:lstStyle/>
          <a:p>
            <a:r>
              <a:rPr lang="en-US" sz="3600" b="1" dirty="0" smtClean="0">
                <a:solidFill>
                  <a:schemeClr val="bg1"/>
                </a:solidFill>
                <a:latin typeface="Algerian" panose="04020705040A02060702" pitchFamily="82" charset="0"/>
              </a:rPr>
              <a:t>GSTR 9C – </a:t>
            </a:r>
            <a:r>
              <a:rPr lang="en-US" sz="3200" b="1" dirty="0" smtClean="0">
                <a:solidFill>
                  <a:schemeClr val="bg1"/>
                </a:solidFill>
                <a:latin typeface="Algerian" panose="04020705040A02060702" pitchFamily="82" charset="0"/>
              </a:rPr>
              <a:t>RECONCILIATION Overview</a:t>
            </a:r>
            <a:endParaRPr lang="en-US" sz="3600" b="1" dirty="0">
              <a:solidFill>
                <a:schemeClr val="bg1"/>
              </a:solidFill>
              <a:latin typeface="Algerian" panose="04020705040A02060702" pitchFamily="82"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2812888"/>
              </p:ext>
            </p:extLst>
          </p:nvPr>
        </p:nvGraphicFramePr>
        <p:xfrm>
          <a:off x="145174" y="1088238"/>
          <a:ext cx="11718386" cy="5319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99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graphicEl>
                                              <a:dgm id="{D19F0156-56D0-444A-ADAC-AB74978C9A07}"/>
                                            </p:graphicEl>
                                          </p:spTgt>
                                        </p:tgtEl>
                                        <p:attrNameLst>
                                          <p:attrName>style.visibility</p:attrName>
                                        </p:attrNameLst>
                                      </p:cBhvr>
                                      <p:to>
                                        <p:strVal val="visible"/>
                                      </p:to>
                                    </p:set>
                                    <p:anim calcmode="lin" valueType="num">
                                      <p:cBhvr additive="base">
                                        <p:cTn id="7" dur="500" fill="hold"/>
                                        <p:tgtEl>
                                          <p:spTgt spid="7">
                                            <p:graphicEl>
                                              <a:dgm id="{D19F0156-56D0-444A-ADAC-AB74978C9A0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D19F0156-56D0-444A-ADAC-AB74978C9A07}"/>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graphicEl>
                                              <a:dgm id="{0ECAFCC0-E4EE-4B91-B44D-5AE99BDC4620}"/>
                                            </p:graphicEl>
                                          </p:spTgt>
                                        </p:tgtEl>
                                        <p:attrNameLst>
                                          <p:attrName>style.visibility</p:attrName>
                                        </p:attrNameLst>
                                      </p:cBhvr>
                                      <p:to>
                                        <p:strVal val="visible"/>
                                      </p:to>
                                    </p:set>
                                    <p:anim calcmode="lin" valueType="num">
                                      <p:cBhvr additive="base">
                                        <p:cTn id="11" dur="500" fill="hold"/>
                                        <p:tgtEl>
                                          <p:spTgt spid="7">
                                            <p:graphicEl>
                                              <a:dgm id="{0ECAFCC0-E4EE-4B91-B44D-5AE99BDC462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0ECAFCC0-E4EE-4B91-B44D-5AE99BDC4620}"/>
                                            </p:graphic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graphicEl>
                                              <a:dgm id="{D86126F9-0508-46AE-AE22-485057187408}"/>
                                            </p:graphicEl>
                                          </p:spTgt>
                                        </p:tgtEl>
                                        <p:attrNameLst>
                                          <p:attrName>style.visibility</p:attrName>
                                        </p:attrNameLst>
                                      </p:cBhvr>
                                      <p:to>
                                        <p:strVal val="visible"/>
                                      </p:to>
                                    </p:set>
                                    <p:anim calcmode="lin" valueType="num">
                                      <p:cBhvr additive="base">
                                        <p:cTn id="17" dur="500" fill="hold"/>
                                        <p:tgtEl>
                                          <p:spTgt spid="7">
                                            <p:graphicEl>
                                              <a:dgm id="{D86126F9-0508-46AE-AE22-48505718740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D86126F9-0508-46AE-AE22-485057187408}"/>
                                            </p:graphic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graphicEl>
                                              <a:dgm id="{AB193C5B-F45E-4B90-AAEE-FFA457CB0641}"/>
                                            </p:graphicEl>
                                          </p:spTgt>
                                        </p:tgtEl>
                                        <p:attrNameLst>
                                          <p:attrName>style.visibility</p:attrName>
                                        </p:attrNameLst>
                                      </p:cBhvr>
                                      <p:to>
                                        <p:strVal val="visible"/>
                                      </p:to>
                                    </p:set>
                                    <p:anim calcmode="lin" valueType="num">
                                      <p:cBhvr additive="base">
                                        <p:cTn id="21" dur="500" fill="hold"/>
                                        <p:tgtEl>
                                          <p:spTgt spid="7">
                                            <p:graphicEl>
                                              <a:dgm id="{AB193C5B-F45E-4B90-AAEE-FFA457CB064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AB193C5B-F45E-4B90-AAEE-FFA457CB0641}"/>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
                                            <p:graphicEl>
                                              <a:dgm id="{626B2101-A778-4AA2-AF00-C5921117A176}"/>
                                            </p:graphicEl>
                                          </p:spTgt>
                                        </p:tgtEl>
                                        <p:attrNameLst>
                                          <p:attrName>style.visibility</p:attrName>
                                        </p:attrNameLst>
                                      </p:cBhvr>
                                      <p:to>
                                        <p:strVal val="visible"/>
                                      </p:to>
                                    </p:set>
                                    <p:anim calcmode="lin" valueType="num">
                                      <p:cBhvr additive="base">
                                        <p:cTn id="25" dur="500" fill="hold"/>
                                        <p:tgtEl>
                                          <p:spTgt spid="7">
                                            <p:graphicEl>
                                              <a:dgm id="{626B2101-A778-4AA2-AF00-C5921117A17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626B2101-A778-4AA2-AF00-C5921117A176}"/>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graphicEl>
                                              <a:dgm id="{7A9AB061-5B7F-4BC9-95FC-FB18E37401B1}"/>
                                            </p:graphicEl>
                                          </p:spTgt>
                                        </p:tgtEl>
                                        <p:attrNameLst>
                                          <p:attrName>style.visibility</p:attrName>
                                        </p:attrNameLst>
                                      </p:cBhvr>
                                      <p:to>
                                        <p:strVal val="visible"/>
                                      </p:to>
                                    </p:set>
                                    <p:anim calcmode="lin" valueType="num">
                                      <p:cBhvr additive="base">
                                        <p:cTn id="31" dur="500" fill="hold"/>
                                        <p:tgtEl>
                                          <p:spTgt spid="7">
                                            <p:graphicEl>
                                              <a:dgm id="{7A9AB061-5B7F-4BC9-95FC-FB18E37401B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7A9AB061-5B7F-4BC9-95FC-FB18E37401B1}"/>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
                                            <p:graphicEl>
                                              <a:dgm id="{830A6A43-CC4C-4C2D-93A0-B8A2D3A1A6FA}"/>
                                            </p:graphicEl>
                                          </p:spTgt>
                                        </p:tgtEl>
                                        <p:attrNameLst>
                                          <p:attrName>style.visibility</p:attrName>
                                        </p:attrNameLst>
                                      </p:cBhvr>
                                      <p:to>
                                        <p:strVal val="visible"/>
                                      </p:to>
                                    </p:set>
                                    <p:anim calcmode="lin" valueType="num">
                                      <p:cBhvr additive="base">
                                        <p:cTn id="35" dur="500" fill="hold"/>
                                        <p:tgtEl>
                                          <p:spTgt spid="7">
                                            <p:graphicEl>
                                              <a:dgm id="{830A6A43-CC4C-4C2D-93A0-B8A2D3A1A6FA}"/>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830A6A43-CC4C-4C2D-93A0-B8A2D3A1A6FA}"/>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
                                            <p:graphicEl>
                                              <a:dgm id="{B6236175-E7A4-4AA9-BD97-F8E91D7115E2}"/>
                                            </p:graphicEl>
                                          </p:spTgt>
                                        </p:tgtEl>
                                        <p:attrNameLst>
                                          <p:attrName>style.visibility</p:attrName>
                                        </p:attrNameLst>
                                      </p:cBhvr>
                                      <p:to>
                                        <p:strVal val="visible"/>
                                      </p:to>
                                    </p:set>
                                    <p:anim calcmode="lin" valueType="num">
                                      <p:cBhvr additive="base">
                                        <p:cTn id="39" dur="500" fill="hold"/>
                                        <p:tgtEl>
                                          <p:spTgt spid="7">
                                            <p:graphicEl>
                                              <a:dgm id="{B6236175-E7A4-4AA9-BD97-F8E91D7115E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dgm id="{B6236175-E7A4-4AA9-BD97-F8E91D7115E2}"/>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7">
                                            <p:graphicEl>
                                              <a:dgm id="{F1179633-9A70-4AB8-9B1A-D518F8F1F896}"/>
                                            </p:graphicEl>
                                          </p:spTgt>
                                        </p:tgtEl>
                                        <p:attrNameLst>
                                          <p:attrName>style.visibility</p:attrName>
                                        </p:attrNameLst>
                                      </p:cBhvr>
                                      <p:to>
                                        <p:strVal val="visible"/>
                                      </p:to>
                                    </p:set>
                                    <p:anim calcmode="lin" valueType="num">
                                      <p:cBhvr additive="base">
                                        <p:cTn id="45" dur="500" fill="hold"/>
                                        <p:tgtEl>
                                          <p:spTgt spid="7">
                                            <p:graphicEl>
                                              <a:dgm id="{F1179633-9A70-4AB8-9B1A-D518F8F1F896}"/>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F1179633-9A70-4AB8-9B1A-D518F8F1F896}"/>
                                            </p:graphic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
                                            <p:graphicEl>
                                              <a:dgm id="{0DE607D8-ABC1-4B04-B939-ABDF2C15B16C}"/>
                                            </p:graphicEl>
                                          </p:spTgt>
                                        </p:tgtEl>
                                        <p:attrNameLst>
                                          <p:attrName>style.visibility</p:attrName>
                                        </p:attrNameLst>
                                      </p:cBhvr>
                                      <p:to>
                                        <p:strVal val="visible"/>
                                      </p:to>
                                    </p:set>
                                    <p:anim calcmode="lin" valueType="num">
                                      <p:cBhvr additive="base">
                                        <p:cTn id="49" dur="500" fill="hold"/>
                                        <p:tgtEl>
                                          <p:spTgt spid="7">
                                            <p:graphicEl>
                                              <a:dgm id="{0DE607D8-ABC1-4B04-B939-ABDF2C15B16C}"/>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dgm id="{0DE607D8-ABC1-4B04-B939-ABDF2C15B16C}"/>
                                            </p:graphic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7">
                                            <p:graphicEl>
                                              <a:dgm id="{08399EBA-C0B8-439E-B873-CB6F152DCBE2}"/>
                                            </p:graphicEl>
                                          </p:spTgt>
                                        </p:tgtEl>
                                        <p:attrNameLst>
                                          <p:attrName>style.visibility</p:attrName>
                                        </p:attrNameLst>
                                      </p:cBhvr>
                                      <p:to>
                                        <p:strVal val="visible"/>
                                      </p:to>
                                    </p:set>
                                    <p:anim calcmode="lin" valueType="num">
                                      <p:cBhvr additive="base">
                                        <p:cTn id="53" dur="500" fill="hold"/>
                                        <p:tgtEl>
                                          <p:spTgt spid="7">
                                            <p:graphicEl>
                                              <a:dgm id="{08399EBA-C0B8-439E-B873-CB6F152DCBE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08399EBA-C0B8-439E-B873-CB6F152DCBE2}"/>
                                            </p:graphic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7">
                                            <p:graphicEl>
                                              <a:dgm id="{2F662737-F695-4A18-A04D-CF51AFBE9C6B}"/>
                                            </p:graphicEl>
                                          </p:spTgt>
                                        </p:tgtEl>
                                        <p:attrNameLst>
                                          <p:attrName>style.visibility</p:attrName>
                                        </p:attrNameLst>
                                      </p:cBhvr>
                                      <p:to>
                                        <p:strVal val="visible"/>
                                      </p:to>
                                    </p:set>
                                    <p:anim calcmode="lin" valueType="num">
                                      <p:cBhvr additive="base">
                                        <p:cTn id="59" dur="500" fill="hold"/>
                                        <p:tgtEl>
                                          <p:spTgt spid="7">
                                            <p:graphicEl>
                                              <a:dgm id="{2F662737-F695-4A18-A04D-CF51AFBE9C6B}"/>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graphicEl>
                                              <a:dgm id="{2F662737-F695-4A18-A04D-CF51AFBE9C6B}"/>
                                            </p:graphic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7">
                                            <p:graphicEl>
                                              <a:dgm id="{65EC99FB-74FD-46B7-9921-7AF5B2701DF0}"/>
                                            </p:graphicEl>
                                          </p:spTgt>
                                        </p:tgtEl>
                                        <p:attrNameLst>
                                          <p:attrName>style.visibility</p:attrName>
                                        </p:attrNameLst>
                                      </p:cBhvr>
                                      <p:to>
                                        <p:strVal val="visible"/>
                                      </p:to>
                                    </p:set>
                                    <p:anim calcmode="lin" valueType="num">
                                      <p:cBhvr additive="base">
                                        <p:cTn id="63" dur="500" fill="hold"/>
                                        <p:tgtEl>
                                          <p:spTgt spid="7">
                                            <p:graphicEl>
                                              <a:dgm id="{65EC99FB-74FD-46B7-9921-7AF5B2701DF0}"/>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graphicEl>
                                              <a:dgm id="{65EC99FB-74FD-46B7-9921-7AF5B2701DF0}"/>
                                            </p:graphic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7">
                                            <p:graphicEl>
                                              <a:dgm id="{14B01055-DB2C-422D-A3FA-51075D2EB21B}"/>
                                            </p:graphicEl>
                                          </p:spTgt>
                                        </p:tgtEl>
                                        <p:attrNameLst>
                                          <p:attrName>style.visibility</p:attrName>
                                        </p:attrNameLst>
                                      </p:cBhvr>
                                      <p:to>
                                        <p:strVal val="visible"/>
                                      </p:to>
                                    </p:set>
                                    <p:anim calcmode="lin" valueType="num">
                                      <p:cBhvr additive="base">
                                        <p:cTn id="67" dur="500" fill="hold"/>
                                        <p:tgtEl>
                                          <p:spTgt spid="7">
                                            <p:graphicEl>
                                              <a:dgm id="{14B01055-DB2C-422D-A3FA-51075D2EB21B}"/>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graphicEl>
                                              <a:dgm id="{14B01055-DB2C-422D-A3FA-51075D2EB21B}"/>
                                            </p:graphic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7">
                                            <p:graphicEl>
                                              <a:dgm id="{5548120C-9D72-4F1F-A865-858D93D133E3}"/>
                                            </p:graphicEl>
                                          </p:spTgt>
                                        </p:tgtEl>
                                        <p:attrNameLst>
                                          <p:attrName>style.visibility</p:attrName>
                                        </p:attrNameLst>
                                      </p:cBhvr>
                                      <p:to>
                                        <p:strVal val="visible"/>
                                      </p:to>
                                    </p:set>
                                    <p:anim calcmode="lin" valueType="num">
                                      <p:cBhvr additive="base">
                                        <p:cTn id="73" dur="500" fill="hold"/>
                                        <p:tgtEl>
                                          <p:spTgt spid="7">
                                            <p:graphicEl>
                                              <a:dgm id="{5548120C-9D72-4F1F-A865-858D93D133E3}"/>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5548120C-9D72-4F1F-A865-858D93D133E3}"/>
                                            </p:graphicEl>
                                          </p:spTgt>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7">
                                            <p:graphicEl>
                                              <a:dgm id="{E571AD0E-8B68-46F8-993E-17D80980FE0D}"/>
                                            </p:graphicEl>
                                          </p:spTgt>
                                        </p:tgtEl>
                                        <p:attrNameLst>
                                          <p:attrName>style.visibility</p:attrName>
                                        </p:attrNameLst>
                                      </p:cBhvr>
                                      <p:to>
                                        <p:strVal val="visible"/>
                                      </p:to>
                                    </p:set>
                                    <p:anim calcmode="lin" valueType="num">
                                      <p:cBhvr additive="base">
                                        <p:cTn id="77" dur="500" fill="hold"/>
                                        <p:tgtEl>
                                          <p:spTgt spid="7">
                                            <p:graphicEl>
                                              <a:dgm id="{E571AD0E-8B68-46F8-993E-17D80980FE0D}"/>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graphicEl>
                                              <a:dgm id="{E571AD0E-8B68-46F8-993E-17D80980FE0D}"/>
                                            </p:graphicEl>
                                          </p:spTgt>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7">
                                            <p:graphicEl>
                                              <a:dgm id="{F2D769E7-F0B8-46DB-BC97-E6C9C9ABD828}"/>
                                            </p:graphicEl>
                                          </p:spTgt>
                                        </p:tgtEl>
                                        <p:attrNameLst>
                                          <p:attrName>style.visibility</p:attrName>
                                        </p:attrNameLst>
                                      </p:cBhvr>
                                      <p:to>
                                        <p:strVal val="visible"/>
                                      </p:to>
                                    </p:set>
                                    <p:anim calcmode="lin" valueType="num">
                                      <p:cBhvr additive="base">
                                        <p:cTn id="81" dur="500" fill="hold"/>
                                        <p:tgtEl>
                                          <p:spTgt spid="7">
                                            <p:graphicEl>
                                              <a:dgm id="{F2D769E7-F0B8-46DB-BC97-E6C9C9ABD828}"/>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graphicEl>
                                              <a:dgm id="{F2D769E7-F0B8-46DB-BC97-E6C9C9ABD828}"/>
                                            </p:graphicEl>
                                          </p:spTgt>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7">
                                            <p:graphicEl>
                                              <a:dgm id="{878D5616-C745-440F-95A3-B1607919FB98}"/>
                                            </p:graphicEl>
                                          </p:spTgt>
                                        </p:tgtEl>
                                        <p:attrNameLst>
                                          <p:attrName>style.visibility</p:attrName>
                                        </p:attrNameLst>
                                      </p:cBhvr>
                                      <p:to>
                                        <p:strVal val="visible"/>
                                      </p:to>
                                    </p:set>
                                    <p:anim calcmode="lin" valueType="num">
                                      <p:cBhvr additive="base">
                                        <p:cTn id="87" dur="500" fill="hold"/>
                                        <p:tgtEl>
                                          <p:spTgt spid="7">
                                            <p:graphicEl>
                                              <a:dgm id="{878D5616-C745-440F-95A3-B1607919FB98}"/>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graphicEl>
                                              <a:dgm id="{878D5616-C745-440F-95A3-B1607919FB98}"/>
                                            </p:graphicEl>
                                          </p:spTgt>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7">
                                            <p:graphicEl>
                                              <a:dgm id="{B6B8E006-DDA4-4EC7-B074-596D7E6856CA}"/>
                                            </p:graphicEl>
                                          </p:spTgt>
                                        </p:tgtEl>
                                        <p:attrNameLst>
                                          <p:attrName>style.visibility</p:attrName>
                                        </p:attrNameLst>
                                      </p:cBhvr>
                                      <p:to>
                                        <p:strVal val="visible"/>
                                      </p:to>
                                    </p:set>
                                    <p:anim calcmode="lin" valueType="num">
                                      <p:cBhvr additive="base">
                                        <p:cTn id="91" dur="500" fill="hold"/>
                                        <p:tgtEl>
                                          <p:spTgt spid="7">
                                            <p:graphicEl>
                                              <a:dgm id="{B6B8E006-DDA4-4EC7-B074-596D7E6856CA}"/>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graphicEl>
                                              <a:dgm id="{B6B8E006-DDA4-4EC7-B074-596D7E6856CA}"/>
                                            </p:graphicEl>
                                          </p:spTgt>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7">
                                            <p:graphicEl>
                                              <a:dgm id="{3A4EC7DF-DCB7-4206-906B-B94CE2C06728}"/>
                                            </p:graphicEl>
                                          </p:spTgt>
                                        </p:tgtEl>
                                        <p:attrNameLst>
                                          <p:attrName>style.visibility</p:attrName>
                                        </p:attrNameLst>
                                      </p:cBhvr>
                                      <p:to>
                                        <p:strVal val="visible"/>
                                      </p:to>
                                    </p:set>
                                    <p:anim calcmode="lin" valueType="num">
                                      <p:cBhvr additive="base">
                                        <p:cTn id="95" dur="500" fill="hold"/>
                                        <p:tgtEl>
                                          <p:spTgt spid="7">
                                            <p:graphicEl>
                                              <a:dgm id="{3A4EC7DF-DCB7-4206-906B-B94CE2C06728}"/>
                                            </p:graphicEl>
                                          </p:spTgt>
                                        </p:tgtEl>
                                        <p:attrNameLst>
                                          <p:attrName>ppt_x</p:attrName>
                                        </p:attrNameLst>
                                      </p:cBhvr>
                                      <p:tavLst>
                                        <p:tav tm="0">
                                          <p:val>
                                            <p:strVal val="#ppt_x"/>
                                          </p:val>
                                        </p:tav>
                                        <p:tav tm="100000">
                                          <p:val>
                                            <p:strVal val="#ppt_x"/>
                                          </p:val>
                                        </p:tav>
                                      </p:tavLst>
                                    </p:anim>
                                    <p:anim calcmode="lin" valueType="num">
                                      <p:cBhvr additive="base">
                                        <p:cTn id="96" dur="500" fill="hold"/>
                                        <p:tgtEl>
                                          <p:spTgt spid="7">
                                            <p:graphicEl>
                                              <a:dgm id="{3A4EC7DF-DCB7-4206-906B-B94CE2C06728}"/>
                                            </p:graphicEl>
                                          </p:spTgt>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7">
                                            <p:graphicEl>
                                              <a:dgm id="{CAE3EC98-2997-4342-A61E-9832FC65A365}"/>
                                            </p:graphicEl>
                                          </p:spTgt>
                                        </p:tgtEl>
                                        <p:attrNameLst>
                                          <p:attrName>style.visibility</p:attrName>
                                        </p:attrNameLst>
                                      </p:cBhvr>
                                      <p:to>
                                        <p:strVal val="visible"/>
                                      </p:to>
                                    </p:set>
                                    <p:anim calcmode="lin" valueType="num">
                                      <p:cBhvr additive="base">
                                        <p:cTn id="101" dur="500" fill="hold"/>
                                        <p:tgtEl>
                                          <p:spTgt spid="7">
                                            <p:graphicEl>
                                              <a:dgm id="{CAE3EC98-2997-4342-A61E-9832FC65A365}"/>
                                            </p:graphic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graphicEl>
                                              <a:dgm id="{CAE3EC98-2997-4342-A61E-9832FC65A365}"/>
                                            </p:graphicEl>
                                          </p:spTgt>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
                                            <p:graphicEl>
                                              <a:dgm id="{7C40112F-F965-4FD4-9C33-65510CEB17D3}"/>
                                            </p:graphicEl>
                                          </p:spTgt>
                                        </p:tgtEl>
                                        <p:attrNameLst>
                                          <p:attrName>style.visibility</p:attrName>
                                        </p:attrNameLst>
                                      </p:cBhvr>
                                      <p:to>
                                        <p:strVal val="visible"/>
                                      </p:to>
                                    </p:set>
                                    <p:anim calcmode="lin" valueType="num">
                                      <p:cBhvr additive="base">
                                        <p:cTn id="105" dur="500" fill="hold"/>
                                        <p:tgtEl>
                                          <p:spTgt spid="7">
                                            <p:graphicEl>
                                              <a:dgm id="{7C40112F-F965-4FD4-9C33-65510CEB17D3}"/>
                                            </p:graphicEl>
                                          </p:spTgt>
                                        </p:tgtEl>
                                        <p:attrNameLst>
                                          <p:attrName>ppt_x</p:attrName>
                                        </p:attrNameLst>
                                      </p:cBhvr>
                                      <p:tavLst>
                                        <p:tav tm="0">
                                          <p:val>
                                            <p:strVal val="#ppt_x"/>
                                          </p:val>
                                        </p:tav>
                                        <p:tav tm="100000">
                                          <p:val>
                                            <p:strVal val="#ppt_x"/>
                                          </p:val>
                                        </p:tav>
                                      </p:tavLst>
                                    </p:anim>
                                    <p:anim calcmode="lin" valueType="num">
                                      <p:cBhvr additive="base">
                                        <p:cTn id="106" dur="500" fill="hold"/>
                                        <p:tgtEl>
                                          <p:spTgt spid="7">
                                            <p:graphicEl>
                                              <a:dgm id="{7C40112F-F965-4FD4-9C33-65510CEB17D3}"/>
                                            </p:graphicEl>
                                          </p:spTgt>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7">
                                            <p:graphicEl>
                                              <a:dgm id="{F25A27A0-65A5-43E1-9BC2-1837C57180C8}"/>
                                            </p:graphicEl>
                                          </p:spTgt>
                                        </p:tgtEl>
                                        <p:attrNameLst>
                                          <p:attrName>style.visibility</p:attrName>
                                        </p:attrNameLst>
                                      </p:cBhvr>
                                      <p:to>
                                        <p:strVal val="visible"/>
                                      </p:to>
                                    </p:set>
                                    <p:anim calcmode="lin" valueType="num">
                                      <p:cBhvr additive="base">
                                        <p:cTn id="109" dur="500" fill="hold"/>
                                        <p:tgtEl>
                                          <p:spTgt spid="7">
                                            <p:graphicEl>
                                              <a:dgm id="{F25A27A0-65A5-43E1-9BC2-1837C57180C8}"/>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graphicEl>
                                              <a:dgm id="{F25A27A0-65A5-43E1-9BC2-1837C57180C8}"/>
                                            </p:graphicEl>
                                          </p:spTgt>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7">
                                            <p:graphicEl>
                                              <a:dgm id="{0EE426B4-3795-4936-9323-54F22986069F}"/>
                                            </p:graphicEl>
                                          </p:spTgt>
                                        </p:tgtEl>
                                        <p:attrNameLst>
                                          <p:attrName>style.visibility</p:attrName>
                                        </p:attrNameLst>
                                      </p:cBhvr>
                                      <p:to>
                                        <p:strVal val="visible"/>
                                      </p:to>
                                    </p:set>
                                    <p:anim calcmode="lin" valueType="num">
                                      <p:cBhvr additive="base">
                                        <p:cTn id="115" dur="500" fill="hold"/>
                                        <p:tgtEl>
                                          <p:spTgt spid="7">
                                            <p:graphicEl>
                                              <a:dgm id="{0EE426B4-3795-4936-9323-54F22986069F}"/>
                                            </p:graphic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graphicEl>
                                              <a:dgm id="{0EE426B4-3795-4936-9323-54F22986069F}"/>
                                            </p:graphicEl>
                                          </p:spTgt>
                                        </p:tgtEl>
                                        <p:attrNameLst>
                                          <p:attrName>ppt_y</p:attrName>
                                        </p:attrNameLst>
                                      </p:cBhvr>
                                      <p:tavLst>
                                        <p:tav tm="0">
                                          <p:val>
                                            <p:strVal val="0-#ppt_h/2"/>
                                          </p:val>
                                        </p:tav>
                                        <p:tav tm="100000">
                                          <p:val>
                                            <p:strVal val="#ppt_y"/>
                                          </p:val>
                                        </p:tav>
                                      </p:tavLst>
                                    </p:anim>
                                  </p:childTnLst>
                                </p:cTn>
                              </p:par>
                              <p:par>
                                <p:cTn id="117" presetID="2" presetClass="entr" presetSubtype="1" fill="hold" grpId="0" nodeType="withEffect">
                                  <p:stCondLst>
                                    <p:cond delay="0"/>
                                  </p:stCondLst>
                                  <p:childTnLst>
                                    <p:set>
                                      <p:cBhvr>
                                        <p:cTn id="118" dur="1" fill="hold">
                                          <p:stCondLst>
                                            <p:cond delay="0"/>
                                          </p:stCondLst>
                                        </p:cTn>
                                        <p:tgtEl>
                                          <p:spTgt spid="7">
                                            <p:graphicEl>
                                              <a:dgm id="{56B3FDB3-6A15-4B7A-9265-A05C0C9C6736}"/>
                                            </p:graphicEl>
                                          </p:spTgt>
                                        </p:tgtEl>
                                        <p:attrNameLst>
                                          <p:attrName>style.visibility</p:attrName>
                                        </p:attrNameLst>
                                      </p:cBhvr>
                                      <p:to>
                                        <p:strVal val="visible"/>
                                      </p:to>
                                    </p:set>
                                    <p:anim calcmode="lin" valueType="num">
                                      <p:cBhvr additive="base">
                                        <p:cTn id="119" dur="500" fill="hold"/>
                                        <p:tgtEl>
                                          <p:spTgt spid="7">
                                            <p:graphicEl>
                                              <a:dgm id="{56B3FDB3-6A15-4B7A-9265-A05C0C9C6736}"/>
                                            </p:graphicEl>
                                          </p:spTgt>
                                        </p:tgtEl>
                                        <p:attrNameLst>
                                          <p:attrName>ppt_x</p:attrName>
                                        </p:attrNameLst>
                                      </p:cBhvr>
                                      <p:tavLst>
                                        <p:tav tm="0">
                                          <p:val>
                                            <p:strVal val="#ppt_x"/>
                                          </p:val>
                                        </p:tav>
                                        <p:tav tm="100000">
                                          <p:val>
                                            <p:strVal val="#ppt_x"/>
                                          </p:val>
                                        </p:tav>
                                      </p:tavLst>
                                    </p:anim>
                                    <p:anim calcmode="lin" valueType="num">
                                      <p:cBhvr additive="base">
                                        <p:cTn id="120" dur="500" fill="hold"/>
                                        <p:tgtEl>
                                          <p:spTgt spid="7">
                                            <p:graphicEl>
                                              <a:dgm id="{56B3FDB3-6A15-4B7A-9265-A05C0C9C6736}"/>
                                            </p:graphicEl>
                                          </p:spTgt>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stCondLst>
                                    <p:cond delay="0"/>
                                  </p:stCondLst>
                                  <p:childTnLst>
                                    <p:set>
                                      <p:cBhvr>
                                        <p:cTn id="122" dur="1" fill="hold">
                                          <p:stCondLst>
                                            <p:cond delay="0"/>
                                          </p:stCondLst>
                                        </p:cTn>
                                        <p:tgtEl>
                                          <p:spTgt spid="7">
                                            <p:graphicEl>
                                              <a:dgm id="{4A2CD0EF-CEB4-4092-A937-EF32D762A78E}"/>
                                            </p:graphicEl>
                                          </p:spTgt>
                                        </p:tgtEl>
                                        <p:attrNameLst>
                                          <p:attrName>style.visibility</p:attrName>
                                        </p:attrNameLst>
                                      </p:cBhvr>
                                      <p:to>
                                        <p:strVal val="visible"/>
                                      </p:to>
                                    </p:set>
                                    <p:anim calcmode="lin" valueType="num">
                                      <p:cBhvr additive="base">
                                        <p:cTn id="123" dur="500" fill="hold"/>
                                        <p:tgtEl>
                                          <p:spTgt spid="7">
                                            <p:graphicEl>
                                              <a:dgm id="{4A2CD0EF-CEB4-4092-A937-EF32D762A78E}"/>
                                            </p:graphicEl>
                                          </p:spTgt>
                                        </p:tgtEl>
                                        <p:attrNameLst>
                                          <p:attrName>ppt_x</p:attrName>
                                        </p:attrNameLst>
                                      </p:cBhvr>
                                      <p:tavLst>
                                        <p:tav tm="0">
                                          <p:val>
                                            <p:strVal val="#ppt_x"/>
                                          </p:val>
                                        </p:tav>
                                        <p:tav tm="100000">
                                          <p:val>
                                            <p:strVal val="#ppt_x"/>
                                          </p:val>
                                        </p:tav>
                                      </p:tavLst>
                                    </p:anim>
                                    <p:anim calcmode="lin" valueType="num">
                                      <p:cBhvr additive="base">
                                        <p:cTn id="124" dur="500" fill="hold"/>
                                        <p:tgtEl>
                                          <p:spTgt spid="7">
                                            <p:graphicEl>
                                              <a:dgm id="{4A2CD0EF-CEB4-4092-A937-EF32D762A78E}"/>
                                            </p:graphicEl>
                                          </p:spTgt>
                                        </p:tgtEl>
                                        <p:attrNameLst>
                                          <p:attrName>ppt_y</p:attrName>
                                        </p:attrNameLst>
                                      </p:cBhvr>
                                      <p:tavLst>
                                        <p:tav tm="0">
                                          <p:val>
                                            <p:strVal val="0-#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1" fill="hold" grpId="0" nodeType="clickEffect">
                                  <p:stCondLst>
                                    <p:cond delay="0"/>
                                  </p:stCondLst>
                                  <p:childTnLst>
                                    <p:set>
                                      <p:cBhvr>
                                        <p:cTn id="128" dur="1" fill="hold">
                                          <p:stCondLst>
                                            <p:cond delay="0"/>
                                          </p:stCondLst>
                                        </p:cTn>
                                        <p:tgtEl>
                                          <p:spTgt spid="7">
                                            <p:graphicEl>
                                              <a:dgm id="{7E0337F2-6775-4D30-A37D-FF51E4FCF2DC}"/>
                                            </p:graphicEl>
                                          </p:spTgt>
                                        </p:tgtEl>
                                        <p:attrNameLst>
                                          <p:attrName>style.visibility</p:attrName>
                                        </p:attrNameLst>
                                      </p:cBhvr>
                                      <p:to>
                                        <p:strVal val="visible"/>
                                      </p:to>
                                    </p:set>
                                    <p:anim calcmode="lin" valueType="num">
                                      <p:cBhvr additive="base">
                                        <p:cTn id="129" dur="500" fill="hold"/>
                                        <p:tgtEl>
                                          <p:spTgt spid="7">
                                            <p:graphicEl>
                                              <a:dgm id="{7E0337F2-6775-4D30-A37D-FF51E4FCF2DC}"/>
                                            </p:graphicEl>
                                          </p:spTgt>
                                        </p:tgtEl>
                                        <p:attrNameLst>
                                          <p:attrName>ppt_x</p:attrName>
                                        </p:attrNameLst>
                                      </p:cBhvr>
                                      <p:tavLst>
                                        <p:tav tm="0">
                                          <p:val>
                                            <p:strVal val="#ppt_x"/>
                                          </p:val>
                                        </p:tav>
                                        <p:tav tm="100000">
                                          <p:val>
                                            <p:strVal val="#ppt_x"/>
                                          </p:val>
                                        </p:tav>
                                      </p:tavLst>
                                    </p:anim>
                                    <p:anim calcmode="lin" valueType="num">
                                      <p:cBhvr additive="base">
                                        <p:cTn id="130" dur="500" fill="hold"/>
                                        <p:tgtEl>
                                          <p:spTgt spid="7">
                                            <p:graphicEl>
                                              <a:dgm id="{7E0337F2-6775-4D30-A37D-FF51E4FCF2DC}"/>
                                            </p:graphicEl>
                                          </p:spTgt>
                                        </p:tgtEl>
                                        <p:attrNameLst>
                                          <p:attrName>ppt_y</p:attrName>
                                        </p:attrNameLst>
                                      </p:cBhvr>
                                      <p:tavLst>
                                        <p:tav tm="0">
                                          <p:val>
                                            <p:strVal val="0-#ppt_h/2"/>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7">
                                            <p:graphicEl>
                                              <a:dgm id="{00FD2F2A-6D7F-44BE-B265-571CF2319942}"/>
                                            </p:graphicEl>
                                          </p:spTgt>
                                        </p:tgtEl>
                                        <p:attrNameLst>
                                          <p:attrName>style.visibility</p:attrName>
                                        </p:attrNameLst>
                                      </p:cBhvr>
                                      <p:to>
                                        <p:strVal val="visible"/>
                                      </p:to>
                                    </p:set>
                                    <p:anim calcmode="lin" valueType="num">
                                      <p:cBhvr additive="base">
                                        <p:cTn id="133" dur="500" fill="hold"/>
                                        <p:tgtEl>
                                          <p:spTgt spid="7">
                                            <p:graphicEl>
                                              <a:dgm id="{00FD2F2A-6D7F-44BE-B265-571CF2319942}"/>
                                            </p:graphic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
                                            <p:graphicEl>
                                              <a:dgm id="{00FD2F2A-6D7F-44BE-B265-571CF2319942}"/>
                                            </p:graphicEl>
                                          </p:spTgt>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7">
                                            <p:graphicEl>
                                              <a:dgm id="{B9EFE0F9-EBB0-498A-8743-110FA894F655}"/>
                                            </p:graphicEl>
                                          </p:spTgt>
                                        </p:tgtEl>
                                        <p:attrNameLst>
                                          <p:attrName>style.visibility</p:attrName>
                                        </p:attrNameLst>
                                      </p:cBhvr>
                                      <p:to>
                                        <p:strVal val="visible"/>
                                      </p:to>
                                    </p:set>
                                    <p:anim calcmode="lin" valueType="num">
                                      <p:cBhvr additive="base">
                                        <p:cTn id="137" dur="500" fill="hold"/>
                                        <p:tgtEl>
                                          <p:spTgt spid="7">
                                            <p:graphicEl>
                                              <a:dgm id="{B9EFE0F9-EBB0-498A-8743-110FA894F655}"/>
                                            </p:graphicEl>
                                          </p:spTgt>
                                        </p:tgtEl>
                                        <p:attrNameLst>
                                          <p:attrName>ppt_x</p:attrName>
                                        </p:attrNameLst>
                                      </p:cBhvr>
                                      <p:tavLst>
                                        <p:tav tm="0">
                                          <p:val>
                                            <p:strVal val="#ppt_x"/>
                                          </p:val>
                                        </p:tav>
                                        <p:tav tm="100000">
                                          <p:val>
                                            <p:strVal val="#ppt_x"/>
                                          </p:val>
                                        </p:tav>
                                      </p:tavLst>
                                    </p:anim>
                                    <p:anim calcmode="lin" valueType="num">
                                      <p:cBhvr additive="base">
                                        <p:cTn id="138" dur="500" fill="hold"/>
                                        <p:tgtEl>
                                          <p:spTgt spid="7">
                                            <p:graphicEl>
                                              <a:dgm id="{B9EFE0F9-EBB0-498A-8743-110FA894F655}"/>
                                            </p:graphicEl>
                                          </p:spTgt>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7">
                                            <p:graphicEl>
                                              <a:dgm id="{04DD4B75-9E66-4B63-BBCA-F8409170EB7A}"/>
                                            </p:graphicEl>
                                          </p:spTgt>
                                        </p:tgtEl>
                                        <p:attrNameLst>
                                          <p:attrName>style.visibility</p:attrName>
                                        </p:attrNameLst>
                                      </p:cBhvr>
                                      <p:to>
                                        <p:strVal val="visible"/>
                                      </p:to>
                                    </p:set>
                                    <p:anim calcmode="lin" valueType="num">
                                      <p:cBhvr additive="base">
                                        <p:cTn id="143" dur="500" fill="hold"/>
                                        <p:tgtEl>
                                          <p:spTgt spid="7">
                                            <p:graphicEl>
                                              <a:dgm id="{04DD4B75-9E66-4B63-BBCA-F8409170EB7A}"/>
                                            </p:graphicEl>
                                          </p:spTgt>
                                        </p:tgtEl>
                                        <p:attrNameLst>
                                          <p:attrName>ppt_x</p:attrName>
                                        </p:attrNameLst>
                                      </p:cBhvr>
                                      <p:tavLst>
                                        <p:tav tm="0">
                                          <p:val>
                                            <p:strVal val="#ppt_x"/>
                                          </p:val>
                                        </p:tav>
                                        <p:tav tm="100000">
                                          <p:val>
                                            <p:strVal val="#ppt_x"/>
                                          </p:val>
                                        </p:tav>
                                      </p:tavLst>
                                    </p:anim>
                                    <p:anim calcmode="lin" valueType="num">
                                      <p:cBhvr additive="base">
                                        <p:cTn id="144" dur="500" fill="hold"/>
                                        <p:tgtEl>
                                          <p:spTgt spid="7">
                                            <p:graphicEl>
                                              <a:dgm id="{04DD4B75-9E66-4B63-BBCA-F8409170EB7A}"/>
                                            </p:graphicEl>
                                          </p:spTgt>
                                        </p:tgtEl>
                                        <p:attrNameLst>
                                          <p:attrName>ppt_y</p:attrName>
                                        </p:attrNameLst>
                                      </p:cBhvr>
                                      <p:tavLst>
                                        <p:tav tm="0">
                                          <p:val>
                                            <p:strVal val="0-#ppt_h/2"/>
                                          </p:val>
                                        </p:tav>
                                        <p:tav tm="100000">
                                          <p:val>
                                            <p:strVal val="#ppt_y"/>
                                          </p:val>
                                        </p:tav>
                                      </p:tavLst>
                                    </p:anim>
                                  </p:childTnLst>
                                </p:cTn>
                              </p:par>
                              <p:par>
                                <p:cTn id="145" presetID="2" presetClass="entr" presetSubtype="1" fill="hold" grpId="0" nodeType="withEffect">
                                  <p:stCondLst>
                                    <p:cond delay="0"/>
                                  </p:stCondLst>
                                  <p:childTnLst>
                                    <p:set>
                                      <p:cBhvr>
                                        <p:cTn id="146" dur="1" fill="hold">
                                          <p:stCondLst>
                                            <p:cond delay="0"/>
                                          </p:stCondLst>
                                        </p:cTn>
                                        <p:tgtEl>
                                          <p:spTgt spid="7">
                                            <p:graphicEl>
                                              <a:dgm id="{C89B8EC0-88EE-4667-AC41-13E5028BBF51}"/>
                                            </p:graphicEl>
                                          </p:spTgt>
                                        </p:tgtEl>
                                        <p:attrNameLst>
                                          <p:attrName>style.visibility</p:attrName>
                                        </p:attrNameLst>
                                      </p:cBhvr>
                                      <p:to>
                                        <p:strVal val="visible"/>
                                      </p:to>
                                    </p:set>
                                    <p:anim calcmode="lin" valueType="num">
                                      <p:cBhvr additive="base">
                                        <p:cTn id="147" dur="500" fill="hold"/>
                                        <p:tgtEl>
                                          <p:spTgt spid="7">
                                            <p:graphicEl>
                                              <a:dgm id="{C89B8EC0-88EE-4667-AC41-13E5028BBF51}"/>
                                            </p:graphicEl>
                                          </p:spTgt>
                                        </p:tgtEl>
                                        <p:attrNameLst>
                                          <p:attrName>ppt_x</p:attrName>
                                        </p:attrNameLst>
                                      </p:cBhvr>
                                      <p:tavLst>
                                        <p:tav tm="0">
                                          <p:val>
                                            <p:strVal val="#ppt_x"/>
                                          </p:val>
                                        </p:tav>
                                        <p:tav tm="100000">
                                          <p:val>
                                            <p:strVal val="#ppt_x"/>
                                          </p:val>
                                        </p:tav>
                                      </p:tavLst>
                                    </p:anim>
                                    <p:anim calcmode="lin" valueType="num">
                                      <p:cBhvr additive="base">
                                        <p:cTn id="148" dur="500" fill="hold"/>
                                        <p:tgtEl>
                                          <p:spTgt spid="7">
                                            <p:graphicEl>
                                              <a:dgm id="{C89B8EC0-88EE-4667-AC41-13E5028BBF51}"/>
                                            </p:graphicEl>
                                          </p:spTgt>
                                        </p:tgtEl>
                                        <p:attrNameLst>
                                          <p:attrName>ppt_y</p:attrName>
                                        </p:attrNameLst>
                                      </p:cBhvr>
                                      <p:tavLst>
                                        <p:tav tm="0">
                                          <p:val>
                                            <p:strVal val="0-#ppt_h/2"/>
                                          </p:val>
                                        </p:tav>
                                        <p:tav tm="100000">
                                          <p:val>
                                            <p:strVal val="#ppt_y"/>
                                          </p:val>
                                        </p:tav>
                                      </p:tavLst>
                                    </p:anim>
                                  </p:childTnLst>
                                </p:cTn>
                              </p:par>
                              <p:par>
                                <p:cTn id="149" presetID="2" presetClass="entr" presetSubtype="1" fill="hold" grpId="0" nodeType="withEffect">
                                  <p:stCondLst>
                                    <p:cond delay="0"/>
                                  </p:stCondLst>
                                  <p:childTnLst>
                                    <p:set>
                                      <p:cBhvr>
                                        <p:cTn id="150" dur="1" fill="hold">
                                          <p:stCondLst>
                                            <p:cond delay="0"/>
                                          </p:stCondLst>
                                        </p:cTn>
                                        <p:tgtEl>
                                          <p:spTgt spid="7">
                                            <p:graphicEl>
                                              <a:dgm id="{2A95EFC1-6B9E-447D-B242-7EB4E1B802D8}"/>
                                            </p:graphicEl>
                                          </p:spTgt>
                                        </p:tgtEl>
                                        <p:attrNameLst>
                                          <p:attrName>style.visibility</p:attrName>
                                        </p:attrNameLst>
                                      </p:cBhvr>
                                      <p:to>
                                        <p:strVal val="visible"/>
                                      </p:to>
                                    </p:set>
                                    <p:anim calcmode="lin" valueType="num">
                                      <p:cBhvr additive="base">
                                        <p:cTn id="151" dur="500" fill="hold"/>
                                        <p:tgtEl>
                                          <p:spTgt spid="7">
                                            <p:graphicEl>
                                              <a:dgm id="{2A95EFC1-6B9E-447D-B242-7EB4E1B802D8}"/>
                                            </p:graphicEl>
                                          </p:spTgt>
                                        </p:tgtEl>
                                        <p:attrNameLst>
                                          <p:attrName>ppt_x</p:attrName>
                                        </p:attrNameLst>
                                      </p:cBhvr>
                                      <p:tavLst>
                                        <p:tav tm="0">
                                          <p:val>
                                            <p:strVal val="#ppt_x"/>
                                          </p:val>
                                        </p:tav>
                                        <p:tav tm="100000">
                                          <p:val>
                                            <p:strVal val="#ppt_x"/>
                                          </p:val>
                                        </p:tav>
                                      </p:tavLst>
                                    </p:anim>
                                    <p:anim calcmode="lin" valueType="num">
                                      <p:cBhvr additive="base">
                                        <p:cTn id="152" dur="500" fill="hold"/>
                                        <p:tgtEl>
                                          <p:spTgt spid="7">
                                            <p:graphicEl>
                                              <a:dgm id="{2A95EFC1-6B9E-447D-B242-7EB4E1B802D8}"/>
                                            </p:graphicEl>
                                          </p:spTgt>
                                        </p:tgtEl>
                                        <p:attrNameLst>
                                          <p:attrName>ppt_y</p:attrName>
                                        </p:attrNameLst>
                                      </p:cBhvr>
                                      <p:tavLst>
                                        <p:tav tm="0">
                                          <p:val>
                                            <p:strVal val="0-#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1" fill="hold" grpId="0" nodeType="clickEffect">
                                  <p:stCondLst>
                                    <p:cond delay="0"/>
                                  </p:stCondLst>
                                  <p:childTnLst>
                                    <p:set>
                                      <p:cBhvr>
                                        <p:cTn id="156" dur="1" fill="hold">
                                          <p:stCondLst>
                                            <p:cond delay="0"/>
                                          </p:stCondLst>
                                        </p:cTn>
                                        <p:tgtEl>
                                          <p:spTgt spid="7">
                                            <p:graphicEl>
                                              <a:dgm id="{2007B316-39D1-4FAE-8183-2E93DE3758C4}"/>
                                            </p:graphicEl>
                                          </p:spTgt>
                                        </p:tgtEl>
                                        <p:attrNameLst>
                                          <p:attrName>style.visibility</p:attrName>
                                        </p:attrNameLst>
                                      </p:cBhvr>
                                      <p:to>
                                        <p:strVal val="visible"/>
                                      </p:to>
                                    </p:set>
                                    <p:anim calcmode="lin" valueType="num">
                                      <p:cBhvr additive="base">
                                        <p:cTn id="157" dur="500" fill="hold"/>
                                        <p:tgtEl>
                                          <p:spTgt spid="7">
                                            <p:graphicEl>
                                              <a:dgm id="{2007B316-39D1-4FAE-8183-2E93DE3758C4}"/>
                                            </p:graphicEl>
                                          </p:spTgt>
                                        </p:tgtEl>
                                        <p:attrNameLst>
                                          <p:attrName>ppt_x</p:attrName>
                                        </p:attrNameLst>
                                      </p:cBhvr>
                                      <p:tavLst>
                                        <p:tav tm="0">
                                          <p:val>
                                            <p:strVal val="#ppt_x"/>
                                          </p:val>
                                        </p:tav>
                                        <p:tav tm="100000">
                                          <p:val>
                                            <p:strVal val="#ppt_x"/>
                                          </p:val>
                                        </p:tav>
                                      </p:tavLst>
                                    </p:anim>
                                    <p:anim calcmode="lin" valueType="num">
                                      <p:cBhvr additive="base">
                                        <p:cTn id="158" dur="500" fill="hold"/>
                                        <p:tgtEl>
                                          <p:spTgt spid="7">
                                            <p:graphicEl>
                                              <a:dgm id="{2007B316-39D1-4FAE-8183-2E93DE3758C4}"/>
                                            </p:graphicEl>
                                          </p:spTgt>
                                        </p:tgtEl>
                                        <p:attrNameLst>
                                          <p:attrName>ppt_y</p:attrName>
                                        </p:attrNameLst>
                                      </p:cBhvr>
                                      <p:tavLst>
                                        <p:tav tm="0">
                                          <p:val>
                                            <p:strVal val="0-#ppt_h/2"/>
                                          </p:val>
                                        </p:tav>
                                        <p:tav tm="100000">
                                          <p:val>
                                            <p:strVal val="#ppt_y"/>
                                          </p:val>
                                        </p:tav>
                                      </p:tavLst>
                                    </p:anim>
                                  </p:childTnLst>
                                </p:cTn>
                              </p:par>
                              <p:par>
                                <p:cTn id="159" presetID="2" presetClass="entr" presetSubtype="1" fill="hold" grpId="0" nodeType="withEffect">
                                  <p:stCondLst>
                                    <p:cond delay="0"/>
                                  </p:stCondLst>
                                  <p:childTnLst>
                                    <p:set>
                                      <p:cBhvr>
                                        <p:cTn id="160" dur="1" fill="hold">
                                          <p:stCondLst>
                                            <p:cond delay="0"/>
                                          </p:stCondLst>
                                        </p:cTn>
                                        <p:tgtEl>
                                          <p:spTgt spid="7">
                                            <p:graphicEl>
                                              <a:dgm id="{3FE73D2F-0757-431B-B69C-BD66E7ADF6B7}"/>
                                            </p:graphicEl>
                                          </p:spTgt>
                                        </p:tgtEl>
                                        <p:attrNameLst>
                                          <p:attrName>style.visibility</p:attrName>
                                        </p:attrNameLst>
                                      </p:cBhvr>
                                      <p:to>
                                        <p:strVal val="visible"/>
                                      </p:to>
                                    </p:set>
                                    <p:anim calcmode="lin" valueType="num">
                                      <p:cBhvr additive="base">
                                        <p:cTn id="161" dur="500" fill="hold"/>
                                        <p:tgtEl>
                                          <p:spTgt spid="7">
                                            <p:graphicEl>
                                              <a:dgm id="{3FE73D2F-0757-431B-B69C-BD66E7ADF6B7}"/>
                                            </p:graphicEl>
                                          </p:spTgt>
                                        </p:tgtEl>
                                        <p:attrNameLst>
                                          <p:attrName>ppt_x</p:attrName>
                                        </p:attrNameLst>
                                      </p:cBhvr>
                                      <p:tavLst>
                                        <p:tav tm="0">
                                          <p:val>
                                            <p:strVal val="#ppt_x"/>
                                          </p:val>
                                        </p:tav>
                                        <p:tav tm="100000">
                                          <p:val>
                                            <p:strVal val="#ppt_x"/>
                                          </p:val>
                                        </p:tav>
                                      </p:tavLst>
                                    </p:anim>
                                    <p:anim calcmode="lin" valueType="num">
                                      <p:cBhvr additive="base">
                                        <p:cTn id="162" dur="500" fill="hold"/>
                                        <p:tgtEl>
                                          <p:spTgt spid="7">
                                            <p:graphicEl>
                                              <a:dgm id="{3FE73D2F-0757-431B-B69C-BD66E7ADF6B7}"/>
                                            </p:graphicEl>
                                          </p:spTgt>
                                        </p:tgtEl>
                                        <p:attrNameLst>
                                          <p:attrName>ppt_y</p:attrName>
                                        </p:attrNameLst>
                                      </p:cBhvr>
                                      <p:tavLst>
                                        <p:tav tm="0">
                                          <p:val>
                                            <p:strVal val="0-#ppt_h/2"/>
                                          </p:val>
                                        </p:tav>
                                        <p:tav tm="100000">
                                          <p:val>
                                            <p:strVal val="#ppt_y"/>
                                          </p:val>
                                        </p:tav>
                                      </p:tavLst>
                                    </p:anim>
                                  </p:childTnLst>
                                </p:cTn>
                              </p:par>
                              <p:par>
                                <p:cTn id="163" presetID="2" presetClass="entr" presetSubtype="1" fill="hold" grpId="0" nodeType="withEffect">
                                  <p:stCondLst>
                                    <p:cond delay="0"/>
                                  </p:stCondLst>
                                  <p:childTnLst>
                                    <p:set>
                                      <p:cBhvr>
                                        <p:cTn id="164" dur="1" fill="hold">
                                          <p:stCondLst>
                                            <p:cond delay="0"/>
                                          </p:stCondLst>
                                        </p:cTn>
                                        <p:tgtEl>
                                          <p:spTgt spid="7">
                                            <p:graphicEl>
                                              <a:dgm id="{A71FCCC3-1363-4DE3-9A11-59E6368F4B45}"/>
                                            </p:graphicEl>
                                          </p:spTgt>
                                        </p:tgtEl>
                                        <p:attrNameLst>
                                          <p:attrName>style.visibility</p:attrName>
                                        </p:attrNameLst>
                                      </p:cBhvr>
                                      <p:to>
                                        <p:strVal val="visible"/>
                                      </p:to>
                                    </p:set>
                                    <p:anim calcmode="lin" valueType="num">
                                      <p:cBhvr additive="base">
                                        <p:cTn id="165" dur="500" fill="hold"/>
                                        <p:tgtEl>
                                          <p:spTgt spid="7">
                                            <p:graphicEl>
                                              <a:dgm id="{A71FCCC3-1363-4DE3-9A11-59E6368F4B45}"/>
                                            </p:graphicEl>
                                          </p:spTgt>
                                        </p:tgtEl>
                                        <p:attrNameLst>
                                          <p:attrName>ppt_x</p:attrName>
                                        </p:attrNameLst>
                                      </p:cBhvr>
                                      <p:tavLst>
                                        <p:tav tm="0">
                                          <p:val>
                                            <p:strVal val="#ppt_x"/>
                                          </p:val>
                                        </p:tav>
                                        <p:tav tm="100000">
                                          <p:val>
                                            <p:strVal val="#ppt_x"/>
                                          </p:val>
                                        </p:tav>
                                      </p:tavLst>
                                    </p:anim>
                                    <p:anim calcmode="lin" valueType="num">
                                      <p:cBhvr additive="base">
                                        <p:cTn id="166" dur="500" fill="hold"/>
                                        <p:tgtEl>
                                          <p:spTgt spid="7">
                                            <p:graphicEl>
                                              <a:dgm id="{A71FCCC3-1363-4DE3-9A11-59E6368F4B45}"/>
                                            </p:graphicEl>
                                          </p:spTgt>
                                        </p:tgtEl>
                                        <p:attrNameLst>
                                          <p:attrName>ppt_y</p:attrName>
                                        </p:attrNameLst>
                                      </p:cBhvr>
                                      <p:tavLst>
                                        <p:tav tm="0">
                                          <p:val>
                                            <p:strVal val="0-#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1" fill="hold" grpId="0" nodeType="clickEffect">
                                  <p:stCondLst>
                                    <p:cond delay="0"/>
                                  </p:stCondLst>
                                  <p:childTnLst>
                                    <p:set>
                                      <p:cBhvr>
                                        <p:cTn id="170" dur="1" fill="hold">
                                          <p:stCondLst>
                                            <p:cond delay="0"/>
                                          </p:stCondLst>
                                        </p:cTn>
                                        <p:tgtEl>
                                          <p:spTgt spid="7">
                                            <p:graphicEl>
                                              <a:dgm id="{57355744-0831-4A95-A950-C905EB7EDC5D}"/>
                                            </p:graphicEl>
                                          </p:spTgt>
                                        </p:tgtEl>
                                        <p:attrNameLst>
                                          <p:attrName>style.visibility</p:attrName>
                                        </p:attrNameLst>
                                      </p:cBhvr>
                                      <p:to>
                                        <p:strVal val="visible"/>
                                      </p:to>
                                    </p:set>
                                    <p:anim calcmode="lin" valueType="num">
                                      <p:cBhvr additive="base">
                                        <p:cTn id="171" dur="500" fill="hold"/>
                                        <p:tgtEl>
                                          <p:spTgt spid="7">
                                            <p:graphicEl>
                                              <a:dgm id="{57355744-0831-4A95-A950-C905EB7EDC5D}"/>
                                            </p:graphicEl>
                                          </p:spTgt>
                                        </p:tgtEl>
                                        <p:attrNameLst>
                                          <p:attrName>ppt_x</p:attrName>
                                        </p:attrNameLst>
                                      </p:cBhvr>
                                      <p:tavLst>
                                        <p:tav tm="0">
                                          <p:val>
                                            <p:strVal val="#ppt_x"/>
                                          </p:val>
                                        </p:tav>
                                        <p:tav tm="100000">
                                          <p:val>
                                            <p:strVal val="#ppt_x"/>
                                          </p:val>
                                        </p:tav>
                                      </p:tavLst>
                                    </p:anim>
                                    <p:anim calcmode="lin" valueType="num">
                                      <p:cBhvr additive="base">
                                        <p:cTn id="172" dur="500" fill="hold"/>
                                        <p:tgtEl>
                                          <p:spTgt spid="7">
                                            <p:graphicEl>
                                              <a:dgm id="{57355744-0831-4A95-A950-C905EB7EDC5D}"/>
                                            </p:graphicEl>
                                          </p:spTgt>
                                        </p:tgtEl>
                                        <p:attrNameLst>
                                          <p:attrName>ppt_y</p:attrName>
                                        </p:attrNameLst>
                                      </p:cBhvr>
                                      <p:tavLst>
                                        <p:tav tm="0">
                                          <p:val>
                                            <p:strVal val="0-#ppt_h/2"/>
                                          </p:val>
                                        </p:tav>
                                        <p:tav tm="100000">
                                          <p:val>
                                            <p:strVal val="#ppt_y"/>
                                          </p:val>
                                        </p:tav>
                                      </p:tavLst>
                                    </p:anim>
                                  </p:childTnLst>
                                </p:cTn>
                              </p:par>
                              <p:par>
                                <p:cTn id="173" presetID="2" presetClass="entr" presetSubtype="1" fill="hold" grpId="0" nodeType="withEffect">
                                  <p:stCondLst>
                                    <p:cond delay="0"/>
                                  </p:stCondLst>
                                  <p:childTnLst>
                                    <p:set>
                                      <p:cBhvr>
                                        <p:cTn id="174" dur="1" fill="hold">
                                          <p:stCondLst>
                                            <p:cond delay="0"/>
                                          </p:stCondLst>
                                        </p:cTn>
                                        <p:tgtEl>
                                          <p:spTgt spid="7">
                                            <p:graphicEl>
                                              <a:dgm id="{407F17C4-9E80-48F1-AF47-9E408165B9EC}"/>
                                            </p:graphicEl>
                                          </p:spTgt>
                                        </p:tgtEl>
                                        <p:attrNameLst>
                                          <p:attrName>style.visibility</p:attrName>
                                        </p:attrNameLst>
                                      </p:cBhvr>
                                      <p:to>
                                        <p:strVal val="visible"/>
                                      </p:to>
                                    </p:set>
                                    <p:anim calcmode="lin" valueType="num">
                                      <p:cBhvr additive="base">
                                        <p:cTn id="175" dur="500" fill="hold"/>
                                        <p:tgtEl>
                                          <p:spTgt spid="7">
                                            <p:graphicEl>
                                              <a:dgm id="{407F17C4-9E80-48F1-AF47-9E408165B9EC}"/>
                                            </p:graphicEl>
                                          </p:spTgt>
                                        </p:tgtEl>
                                        <p:attrNameLst>
                                          <p:attrName>ppt_x</p:attrName>
                                        </p:attrNameLst>
                                      </p:cBhvr>
                                      <p:tavLst>
                                        <p:tav tm="0">
                                          <p:val>
                                            <p:strVal val="#ppt_x"/>
                                          </p:val>
                                        </p:tav>
                                        <p:tav tm="100000">
                                          <p:val>
                                            <p:strVal val="#ppt_x"/>
                                          </p:val>
                                        </p:tav>
                                      </p:tavLst>
                                    </p:anim>
                                    <p:anim calcmode="lin" valueType="num">
                                      <p:cBhvr additive="base">
                                        <p:cTn id="176" dur="500" fill="hold"/>
                                        <p:tgtEl>
                                          <p:spTgt spid="7">
                                            <p:graphicEl>
                                              <a:dgm id="{407F17C4-9E80-48F1-AF47-9E408165B9EC}"/>
                                            </p:graphicEl>
                                          </p:spTgt>
                                        </p:tgtEl>
                                        <p:attrNameLst>
                                          <p:attrName>ppt_y</p:attrName>
                                        </p:attrNameLst>
                                      </p:cBhvr>
                                      <p:tavLst>
                                        <p:tav tm="0">
                                          <p:val>
                                            <p:strVal val="0-#ppt_h/2"/>
                                          </p:val>
                                        </p:tav>
                                        <p:tav tm="100000">
                                          <p:val>
                                            <p:strVal val="#ppt_y"/>
                                          </p:val>
                                        </p:tav>
                                      </p:tavLst>
                                    </p:anim>
                                  </p:childTnLst>
                                </p:cTn>
                              </p:par>
                              <p:par>
                                <p:cTn id="177" presetID="2" presetClass="entr" presetSubtype="1" fill="hold" grpId="0" nodeType="withEffect">
                                  <p:stCondLst>
                                    <p:cond delay="0"/>
                                  </p:stCondLst>
                                  <p:childTnLst>
                                    <p:set>
                                      <p:cBhvr>
                                        <p:cTn id="178" dur="1" fill="hold">
                                          <p:stCondLst>
                                            <p:cond delay="0"/>
                                          </p:stCondLst>
                                        </p:cTn>
                                        <p:tgtEl>
                                          <p:spTgt spid="7">
                                            <p:graphicEl>
                                              <a:dgm id="{9EBDADD1-561D-4FE1-8985-D566FF2213A5}"/>
                                            </p:graphicEl>
                                          </p:spTgt>
                                        </p:tgtEl>
                                        <p:attrNameLst>
                                          <p:attrName>style.visibility</p:attrName>
                                        </p:attrNameLst>
                                      </p:cBhvr>
                                      <p:to>
                                        <p:strVal val="visible"/>
                                      </p:to>
                                    </p:set>
                                    <p:anim calcmode="lin" valueType="num">
                                      <p:cBhvr additive="base">
                                        <p:cTn id="179" dur="500" fill="hold"/>
                                        <p:tgtEl>
                                          <p:spTgt spid="7">
                                            <p:graphicEl>
                                              <a:dgm id="{9EBDADD1-561D-4FE1-8985-D566FF2213A5}"/>
                                            </p:graphicEl>
                                          </p:spTgt>
                                        </p:tgtEl>
                                        <p:attrNameLst>
                                          <p:attrName>ppt_x</p:attrName>
                                        </p:attrNameLst>
                                      </p:cBhvr>
                                      <p:tavLst>
                                        <p:tav tm="0">
                                          <p:val>
                                            <p:strVal val="#ppt_x"/>
                                          </p:val>
                                        </p:tav>
                                        <p:tav tm="100000">
                                          <p:val>
                                            <p:strVal val="#ppt_x"/>
                                          </p:val>
                                        </p:tav>
                                      </p:tavLst>
                                    </p:anim>
                                    <p:anim calcmode="lin" valueType="num">
                                      <p:cBhvr additive="base">
                                        <p:cTn id="180" dur="500" fill="hold"/>
                                        <p:tgtEl>
                                          <p:spTgt spid="7">
                                            <p:graphicEl>
                                              <a:dgm id="{9EBDADD1-561D-4FE1-8985-D566FF2213A5}"/>
                                            </p:graphicEl>
                                          </p:spTgt>
                                        </p:tgtEl>
                                        <p:attrNameLst>
                                          <p:attrName>ppt_y</p:attrName>
                                        </p:attrNameLst>
                                      </p:cBhvr>
                                      <p:tavLst>
                                        <p:tav tm="0">
                                          <p:val>
                                            <p:strVal val="0-#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1" fill="hold" grpId="0" nodeType="clickEffect">
                                  <p:stCondLst>
                                    <p:cond delay="0"/>
                                  </p:stCondLst>
                                  <p:childTnLst>
                                    <p:set>
                                      <p:cBhvr>
                                        <p:cTn id="184" dur="1" fill="hold">
                                          <p:stCondLst>
                                            <p:cond delay="0"/>
                                          </p:stCondLst>
                                        </p:cTn>
                                        <p:tgtEl>
                                          <p:spTgt spid="7">
                                            <p:graphicEl>
                                              <a:dgm id="{481F4928-359D-4EDF-960B-3CEB08BBAA28}"/>
                                            </p:graphicEl>
                                          </p:spTgt>
                                        </p:tgtEl>
                                        <p:attrNameLst>
                                          <p:attrName>style.visibility</p:attrName>
                                        </p:attrNameLst>
                                      </p:cBhvr>
                                      <p:to>
                                        <p:strVal val="visible"/>
                                      </p:to>
                                    </p:set>
                                    <p:anim calcmode="lin" valueType="num">
                                      <p:cBhvr additive="base">
                                        <p:cTn id="185" dur="500" fill="hold"/>
                                        <p:tgtEl>
                                          <p:spTgt spid="7">
                                            <p:graphicEl>
                                              <a:dgm id="{481F4928-359D-4EDF-960B-3CEB08BBAA28}"/>
                                            </p:graphicEl>
                                          </p:spTgt>
                                        </p:tgtEl>
                                        <p:attrNameLst>
                                          <p:attrName>ppt_x</p:attrName>
                                        </p:attrNameLst>
                                      </p:cBhvr>
                                      <p:tavLst>
                                        <p:tav tm="0">
                                          <p:val>
                                            <p:strVal val="#ppt_x"/>
                                          </p:val>
                                        </p:tav>
                                        <p:tav tm="100000">
                                          <p:val>
                                            <p:strVal val="#ppt_x"/>
                                          </p:val>
                                        </p:tav>
                                      </p:tavLst>
                                    </p:anim>
                                    <p:anim calcmode="lin" valueType="num">
                                      <p:cBhvr additive="base">
                                        <p:cTn id="186" dur="500" fill="hold"/>
                                        <p:tgtEl>
                                          <p:spTgt spid="7">
                                            <p:graphicEl>
                                              <a:dgm id="{481F4928-359D-4EDF-960B-3CEB08BBAA28}"/>
                                            </p:graphicEl>
                                          </p:spTgt>
                                        </p:tgtEl>
                                        <p:attrNameLst>
                                          <p:attrName>ppt_y</p:attrName>
                                        </p:attrNameLst>
                                      </p:cBhvr>
                                      <p:tavLst>
                                        <p:tav tm="0">
                                          <p:val>
                                            <p:strVal val="0-#ppt_h/2"/>
                                          </p:val>
                                        </p:tav>
                                        <p:tav tm="100000">
                                          <p:val>
                                            <p:strVal val="#ppt_y"/>
                                          </p:val>
                                        </p:tav>
                                      </p:tavLst>
                                    </p:anim>
                                  </p:childTnLst>
                                </p:cTn>
                              </p:par>
                              <p:par>
                                <p:cTn id="187" presetID="2" presetClass="entr" presetSubtype="1" fill="hold" grpId="0" nodeType="withEffect">
                                  <p:stCondLst>
                                    <p:cond delay="0"/>
                                  </p:stCondLst>
                                  <p:childTnLst>
                                    <p:set>
                                      <p:cBhvr>
                                        <p:cTn id="188" dur="1" fill="hold">
                                          <p:stCondLst>
                                            <p:cond delay="0"/>
                                          </p:stCondLst>
                                        </p:cTn>
                                        <p:tgtEl>
                                          <p:spTgt spid="7">
                                            <p:graphicEl>
                                              <a:dgm id="{06D1539D-566B-4105-9065-0E5EA357C1A9}"/>
                                            </p:graphicEl>
                                          </p:spTgt>
                                        </p:tgtEl>
                                        <p:attrNameLst>
                                          <p:attrName>style.visibility</p:attrName>
                                        </p:attrNameLst>
                                      </p:cBhvr>
                                      <p:to>
                                        <p:strVal val="visible"/>
                                      </p:to>
                                    </p:set>
                                    <p:anim calcmode="lin" valueType="num">
                                      <p:cBhvr additive="base">
                                        <p:cTn id="189" dur="500" fill="hold"/>
                                        <p:tgtEl>
                                          <p:spTgt spid="7">
                                            <p:graphicEl>
                                              <a:dgm id="{06D1539D-566B-4105-9065-0E5EA357C1A9}"/>
                                            </p:graphicEl>
                                          </p:spTgt>
                                        </p:tgtEl>
                                        <p:attrNameLst>
                                          <p:attrName>ppt_x</p:attrName>
                                        </p:attrNameLst>
                                      </p:cBhvr>
                                      <p:tavLst>
                                        <p:tav tm="0">
                                          <p:val>
                                            <p:strVal val="#ppt_x"/>
                                          </p:val>
                                        </p:tav>
                                        <p:tav tm="100000">
                                          <p:val>
                                            <p:strVal val="#ppt_x"/>
                                          </p:val>
                                        </p:tav>
                                      </p:tavLst>
                                    </p:anim>
                                    <p:anim calcmode="lin" valueType="num">
                                      <p:cBhvr additive="base">
                                        <p:cTn id="190" dur="500" fill="hold"/>
                                        <p:tgtEl>
                                          <p:spTgt spid="7">
                                            <p:graphicEl>
                                              <a:dgm id="{06D1539D-566B-4105-9065-0E5EA357C1A9}"/>
                                            </p:graphicEl>
                                          </p:spTgt>
                                        </p:tgtEl>
                                        <p:attrNameLst>
                                          <p:attrName>ppt_y</p:attrName>
                                        </p:attrNameLst>
                                      </p:cBhvr>
                                      <p:tavLst>
                                        <p:tav tm="0">
                                          <p:val>
                                            <p:strVal val="0-#ppt_h/2"/>
                                          </p:val>
                                        </p:tav>
                                        <p:tav tm="100000">
                                          <p:val>
                                            <p:strVal val="#ppt_y"/>
                                          </p:val>
                                        </p:tav>
                                      </p:tavLst>
                                    </p:anim>
                                  </p:childTnLst>
                                </p:cTn>
                              </p:par>
                              <p:par>
                                <p:cTn id="191" presetID="2" presetClass="entr" presetSubtype="1" fill="hold" grpId="0" nodeType="withEffect">
                                  <p:stCondLst>
                                    <p:cond delay="0"/>
                                  </p:stCondLst>
                                  <p:childTnLst>
                                    <p:set>
                                      <p:cBhvr>
                                        <p:cTn id="192" dur="1" fill="hold">
                                          <p:stCondLst>
                                            <p:cond delay="0"/>
                                          </p:stCondLst>
                                        </p:cTn>
                                        <p:tgtEl>
                                          <p:spTgt spid="7">
                                            <p:graphicEl>
                                              <a:dgm id="{E18A64B1-B623-41FA-B087-8D84D548930B}"/>
                                            </p:graphicEl>
                                          </p:spTgt>
                                        </p:tgtEl>
                                        <p:attrNameLst>
                                          <p:attrName>style.visibility</p:attrName>
                                        </p:attrNameLst>
                                      </p:cBhvr>
                                      <p:to>
                                        <p:strVal val="visible"/>
                                      </p:to>
                                    </p:set>
                                    <p:anim calcmode="lin" valueType="num">
                                      <p:cBhvr additive="base">
                                        <p:cTn id="193" dur="500" fill="hold"/>
                                        <p:tgtEl>
                                          <p:spTgt spid="7">
                                            <p:graphicEl>
                                              <a:dgm id="{E18A64B1-B623-41FA-B087-8D84D548930B}"/>
                                            </p:graphicEl>
                                          </p:spTgt>
                                        </p:tgtEl>
                                        <p:attrNameLst>
                                          <p:attrName>ppt_x</p:attrName>
                                        </p:attrNameLst>
                                      </p:cBhvr>
                                      <p:tavLst>
                                        <p:tav tm="0">
                                          <p:val>
                                            <p:strVal val="#ppt_x"/>
                                          </p:val>
                                        </p:tav>
                                        <p:tav tm="100000">
                                          <p:val>
                                            <p:strVal val="#ppt_x"/>
                                          </p:val>
                                        </p:tav>
                                      </p:tavLst>
                                    </p:anim>
                                    <p:anim calcmode="lin" valueType="num">
                                      <p:cBhvr additive="base">
                                        <p:cTn id="194" dur="500" fill="hold"/>
                                        <p:tgtEl>
                                          <p:spTgt spid="7">
                                            <p:graphicEl>
                                              <a:dgm id="{E18A64B1-B623-41FA-B087-8D84D548930B}"/>
                                            </p:graphicEl>
                                          </p:spTgt>
                                        </p:tgtEl>
                                        <p:attrNameLst>
                                          <p:attrName>ppt_y</p:attrName>
                                        </p:attrNameLst>
                                      </p:cBhvr>
                                      <p:tavLst>
                                        <p:tav tm="0">
                                          <p:val>
                                            <p:strVal val="0-#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1" fill="hold" grpId="0" nodeType="clickEffect">
                                  <p:stCondLst>
                                    <p:cond delay="0"/>
                                  </p:stCondLst>
                                  <p:childTnLst>
                                    <p:set>
                                      <p:cBhvr>
                                        <p:cTn id="198" dur="1" fill="hold">
                                          <p:stCondLst>
                                            <p:cond delay="0"/>
                                          </p:stCondLst>
                                        </p:cTn>
                                        <p:tgtEl>
                                          <p:spTgt spid="7">
                                            <p:graphicEl>
                                              <a:dgm id="{247B0779-EB74-458A-91DE-704D5A8A6DDF}"/>
                                            </p:graphicEl>
                                          </p:spTgt>
                                        </p:tgtEl>
                                        <p:attrNameLst>
                                          <p:attrName>style.visibility</p:attrName>
                                        </p:attrNameLst>
                                      </p:cBhvr>
                                      <p:to>
                                        <p:strVal val="visible"/>
                                      </p:to>
                                    </p:set>
                                    <p:anim calcmode="lin" valueType="num">
                                      <p:cBhvr additive="base">
                                        <p:cTn id="199" dur="500" fill="hold"/>
                                        <p:tgtEl>
                                          <p:spTgt spid="7">
                                            <p:graphicEl>
                                              <a:dgm id="{247B0779-EB74-458A-91DE-704D5A8A6DDF}"/>
                                            </p:graphicEl>
                                          </p:spTgt>
                                        </p:tgtEl>
                                        <p:attrNameLst>
                                          <p:attrName>ppt_x</p:attrName>
                                        </p:attrNameLst>
                                      </p:cBhvr>
                                      <p:tavLst>
                                        <p:tav tm="0">
                                          <p:val>
                                            <p:strVal val="#ppt_x"/>
                                          </p:val>
                                        </p:tav>
                                        <p:tav tm="100000">
                                          <p:val>
                                            <p:strVal val="#ppt_x"/>
                                          </p:val>
                                        </p:tav>
                                      </p:tavLst>
                                    </p:anim>
                                    <p:anim calcmode="lin" valueType="num">
                                      <p:cBhvr additive="base">
                                        <p:cTn id="200" dur="500" fill="hold"/>
                                        <p:tgtEl>
                                          <p:spTgt spid="7">
                                            <p:graphicEl>
                                              <a:dgm id="{247B0779-EB74-458A-91DE-704D5A8A6DDF}"/>
                                            </p:graphicEl>
                                          </p:spTgt>
                                        </p:tgtEl>
                                        <p:attrNameLst>
                                          <p:attrName>ppt_y</p:attrName>
                                        </p:attrNameLst>
                                      </p:cBhvr>
                                      <p:tavLst>
                                        <p:tav tm="0">
                                          <p:val>
                                            <p:strVal val="0-#ppt_h/2"/>
                                          </p:val>
                                        </p:tav>
                                        <p:tav tm="100000">
                                          <p:val>
                                            <p:strVal val="#ppt_y"/>
                                          </p:val>
                                        </p:tav>
                                      </p:tavLst>
                                    </p:anim>
                                  </p:childTnLst>
                                </p:cTn>
                              </p:par>
                              <p:par>
                                <p:cTn id="201" presetID="2" presetClass="entr" presetSubtype="1" fill="hold" grpId="0" nodeType="withEffect">
                                  <p:stCondLst>
                                    <p:cond delay="0"/>
                                  </p:stCondLst>
                                  <p:childTnLst>
                                    <p:set>
                                      <p:cBhvr>
                                        <p:cTn id="202" dur="1" fill="hold">
                                          <p:stCondLst>
                                            <p:cond delay="0"/>
                                          </p:stCondLst>
                                        </p:cTn>
                                        <p:tgtEl>
                                          <p:spTgt spid="7">
                                            <p:graphicEl>
                                              <a:dgm id="{691EC142-A169-4EF9-A297-253AEA8E9B41}"/>
                                            </p:graphicEl>
                                          </p:spTgt>
                                        </p:tgtEl>
                                        <p:attrNameLst>
                                          <p:attrName>style.visibility</p:attrName>
                                        </p:attrNameLst>
                                      </p:cBhvr>
                                      <p:to>
                                        <p:strVal val="visible"/>
                                      </p:to>
                                    </p:set>
                                    <p:anim calcmode="lin" valueType="num">
                                      <p:cBhvr additive="base">
                                        <p:cTn id="203" dur="500" fill="hold"/>
                                        <p:tgtEl>
                                          <p:spTgt spid="7">
                                            <p:graphicEl>
                                              <a:dgm id="{691EC142-A169-4EF9-A297-253AEA8E9B41}"/>
                                            </p:graphicEl>
                                          </p:spTgt>
                                        </p:tgtEl>
                                        <p:attrNameLst>
                                          <p:attrName>ppt_x</p:attrName>
                                        </p:attrNameLst>
                                      </p:cBhvr>
                                      <p:tavLst>
                                        <p:tav tm="0">
                                          <p:val>
                                            <p:strVal val="#ppt_x"/>
                                          </p:val>
                                        </p:tav>
                                        <p:tav tm="100000">
                                          <p:val>
                                            <p:strVal val="#ppt_x"/>
                                          </p:val>
                                        </p:tav>
                                      </p:tavLst>
                                    </p:anim>
                                    <p:anim calcmode="lin" valueType="num">
                                      <p:cBhvr additive="base">
                                        <p:cTn id="204" dur="500" fill="hold"/>
                                        <p:tgtEl>
                                          <p:spTgt spid="7">
                                            <p:graphicEl>
                                              <a:dgm id="{691EC142-A169-4EF9-A297-253AEA8E9B41}"/>
                                            </p:graphicEl>
                                          </p:spTgt>
                                        </p:tgtEl>
                                        <p:attrNameLst>
                                          <p:attrName>ppt_y</p:attrName>
                                        </p:attrNameLst>
                                      </p:cBhvr>
                                      <p:tavLst>
                                        <p:tav tm="0">
                                          <p:val>
                                            <p:strVal val="0-#ppt_h/2"/>
                                          </p:val>
                                        </p:tav>
                                        <p:tav tm="100000">
                                          <p:val>
                                            <p:strVal val="#ppt_y"/>
                                          </p:val>
                                        </p:tav>
                                      </p:tavLst>
                                    </p:anim>
                                  </p:childTnLst>
                                </p:cTn>
                              </p:par>
                              <p:par>
                                <p:cTn id="205" presetID="2" presetClass="entr" presetSubtype="1" fill="hold" grpId="0" nodeType="withEffect">
                                  <p:stCondLst>
                                    <p:cond delay="0"/>
                                  </p:stCondLst>
                                  <p:childTnLst>
                                    <p:set>
                                      <p:cBhvr>
                                        <p:cTn id="206" dur="1" fill="hold">
                                          <p:stCondLst>
                                            <p:cond delay="0"/>
                                          </p:stCondLst>
                                        </p:cTn>
                                        <p:tgtEl>
                                          <p:spTgt spid="7">
                                            <p:graphicEl>
                                              <a:dgm id="{9CFB47D5-2378-4E7E-A18E-652FC14BDA2B}"/>
                                            </p:graphicEl>
                                          </p:spTgt>
                                        </p:tgtEl>
                                        <p:attrNameLst>
                                          <p:attrName>style.visibility</p:attrName>
                                        </p:attrNameLst>
                                      </p:cBhvr>
                                      <p:to>
                                        <p:strVal val="visible"/>
                                      </p:to>
                                    </p:set>
                                    <p:anim calcmode="lin" valueType="num">
                                      <p:cBhvr additive="base">
                                        <p:cTn id="207" dur="500" fill="hold"/>
                                        <p:tgtEl>
                                          <p:spTgt spid="7">
                                            <p:graphicEl>
                                              <a:dgm id="{9CFB47D5-2378-4E7E-A18E-652FC14BDA2B}"/>
                                            </p:graphicEl>
                                          </p:spTgt>
                                        </p:tgtEl>
                                        <p:attrNameLst>
                                          <p:attrName>ppt_x</p:attrName>
                                        </p:attrNameLst>
                                      </p:cBhvr>
                                      <p:tavLst>
                                        <p:tav tm="0">
                                          <p:val>
                                            <p:strVal val="#ppt_x"/>
                                          </p:val>
                                        </p:tav>
                                        <p:tav tm="100000">
                                          <p:val>
                                            <p:strVal val="#ppt_x"/>
                                          </p:val>
                                        </p:tav>
                                      </p:tavLst>
                                    </p:anim>
                                    <p:anim calcmode="lin" valueType="num">
                                      <p:cBhvr additive="base">
                                        <p:cTn id="208" dur="500" fill="hold"/>
                                        <p:tgtEl>
                                          <p:spTgt spid="7">
                                            <p:graphicEl>
                                              <a:dgm id="{9CFB47D5-2378-4E7E-A18E-652FC14BDA2B}"/>
                                            </p:graphicEl>
                                          </p:spTgt>
                                        </p:tgtEl>
                                        <p:attrNameLst>
                                          <p:attrName>ppt_y</p:attrName>
                                        </p:attrNameLst>
                                      </p:cBhvr>
                                      <p:tavLst>
                                        <p:tav tm="0">
                                          <p:val>
                                            <p:strVal val="0-#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1" fill="hold" grpId="0" nodeType="clickEffect">
                                  <p:stCondLst>
                                    <p:cond delay="0"/>
                                  </p:stCondLst>
                                  <p:childTnLst>
                                    <p:set>
                                      <p:cBhvr>
                                        <p:cTn id="212" dur="1" fill="hold">
                                          <p:stCondLst>
                                            <p:cond delay="0"/>
                                          </p:stCondLst>
                                        </p:cTn>
                                        <p:tgtEl>
                                          <p:spTgt spid="7">
                                            <p:graphicEl>
                                              <a:dgm id="{87922237-9A78-4555-BD4C-BC68C8417CA8}"/>
                                            </p:graphicEl>
                                          </p:spTgt>
                                        </p:tgtEl>
                                        <p:attrNameLst>
                                          <p:attrName>style.visibility</p:attrName>
                                        </p:attrNameLst>
                                      </p:cBhvr>
                                      <p:to>
                                        <p:strVal val="visible"/>
                                      </p:to>
                                    </p:set>
                                    <p:anim calcmode="lin" valueType="num">
                                      <p:cBhvr additive="base">
                                        <p:cTn id="213" dur="500" fill="hold"/>
                                        <p:tgtEl>
                                          <p:spTgt spid="7">
                                            <p:graphicEl>
                                              <a:dgm id="{87922237-9A78-4555-BD4C-BC68C8417CA8}"/>
                                            </p:graphicEl>
                                          </p:spTgt>
                                        </p:tgtEl>
                                        <p:attrNameLst>
                                          <p:attrName>ppt_x</p:attrName>
                                        </p:attrNameLst>
                                      </p:cBhvr>
                                      <p:tavLst>
                                        <p:tav tm="0">
                                          <p:val>
                                            <p:strVal val="#ppt_x"/>
                                          </p:val>
                                        </p:tav>
                                        <p:tav tm="100000">
                                          <p:val>
                                            <p:strVal val="#ppt_x"/>
                                          </p:val>
                                        </p:tav>
                                      </p:tavLst>
                                    </p:anim>
                                    <p:anim calcmode="lin" valueType="num">
                                      <p:cBhvr additive="base">
                                        <p:cTn id="214" dur="500" fill="hold"/>
                                        <p:tgtEl>
                                          <p:spTgt spid="7">
                                            <p:graphicEl>
                                              <a:dgm id="{87922237-9A78-4555-BD4C-BC68C8417CA8}"/>
                                            </p:graphicEl>
                                          </p:spTgt>
                                        </p:tgtEl>
                                        <p:attrNameLst>
                                          <p:attrName>ppt_y</p:attrName>
                                        </p:attrNameLst>
                                      </p:cBhvr>
                                      <p:tavLst>
                                        <p:tav tm="0">
                                          <p:val>
                                            <p:strVal val="0-#ppt_h/2"/>
                                          </p:val>
                                        </p:tav>
                                        <p:tav tm="100000">
                                          <p:val>
                                            <p:strVal val="#ppt_y"/>
                                          </p:val>
                                        </p:tav>
                                      </p:tavLst>
                                    </p:anim>
                                  </p:childTnLst>
                                </p:cTn>
                              </p:par>
                              <p:par>
                                <p:cTn id="215" presetID="2" presetClass="entr" presetSubtype="1" fill="hold" grpId="0" nodeType="withEffect">
                                  <p:stCondLst>
                                    <p:cond delay="0"/>
                                  </p:stCondLst>
                                  <p:childTnLst>
                                    <p:set>
                                      <p:cBhvr>
                                        <p:cTn id="216" dur="1" fill="hold">
                                          <p:stCondLst>
                                            <p:cond delay="0"/>
                                          </p:stCondLst>
                                        </p:cTn>
                                        <p:tgtEl>
                                          <p:spTgt spid="7">
                                            <p:graphicEl>
                                              <a:dgm id="{A79249B1-9AF8-4C08-A69F-3467A4F35BD8}"/>
                                            </p:graphicEl>
                                          </p:spTgt>
                                        </p:tgtEl>
                                        <p:attrNameLst>
                                          <p:attrName>style.visibility</p:attrName>
                                        </p:attrNameLst>
                                      </p:cBhvr>
                                      <p:to>
                                        <p:strVal val="visible"/>
                                      </p:to>
                                    </p:set>
                                    <p:anim calcmode="lin" valueType="num">
                                      <p:cBhvr additive="base">
                                        <p:cTn id="217" dur="500" fill="hold"/>
                                        <p:tgtEl>
                                          <p:spTgt spid="7">
                                            <p:graphicEl>
                                              <a:dgm id="{A79249B1-9AF8-4C08-A69F-3467A4F35BD8}"/>
                                            </p:graphicEl>
                                          </p:spTgt>
                                        </p:tgtEl>
                                        <p:attrNameLst>
                                          <p:attrName>ppt_x</p:attrName>
                                        </p:attrNameLst>
                                      </p:cBhvr>
                                      <p:tavLst>
                                        <p:tav tm="0">
                                          <p:val>
                                            <p:strVal val="#ppt_x"/>
                                          </p:val>
                                        </p:tav>
                                        <p:tav tm="100000">
                                          <p:val>
                                            <p:strVal val="#ppt_x"/>
                                          </p:val>
                                        </p:tav>
                                      </p:tavLst>
                                    </p:anim>
                                    <p:anim calcmode="lin" valueType="num">
                                      <p:cBhvr additive="base">
                                        <p:cTn id="218" dur="500" fill="hold"/>
                                        <p:tgtEl>
                                          <p:spTgt spid="7">
                                            <p:graphicEl>
                                              <a:dgm id="{A79249B1-9AF8-4C08-A69F-3467A4F35BD8}"/>
                                            </p:graphicEl>
                                          </p:spTgt>
                                        </p:tgtEl>
                                        <p:attrNameLst>
                                          <p:attrName>ppt_y</p:attrName>
                                        </p:attrNameLst>
                                      </p:cBhvr>
                                      <p:tavLst>
                                        <p:tav tm="0">
                                          <p:val>
                                            <p:strVal val="0-#ppt_h/2"/>
                                          </p:val>
                                        </p:tav>
                                        <p:tav tm="100000">
                                          <p:val>
                                            <p:strVal val="#ppt_y"/>
                                          </p:val>
                                        </p:tav>
                                      </p:tavLst>
                                    </p:anim>
                                  </p:childTnLst>
                                </p:cTn>
                              </p:par>
                              <p:par>
                                <p:cTn id="219" presetID="2" presetClass="entr" presetSubtype="1" fill="hold" grpId="0" nodeType="withEffect">
                                  <p:stCondLst>
                                    <p:cond delay="0"/>
                                  </p:stCondLst>
                                  <p:childTnLst>
                                    <p:set>
                                      <p:cBhvr>
                                        <p:cTn id="220" dur="1" fill="hold">
                                          <p:stCondLst>
                                            <p:cond delay="0"/>
                                          </p:stCondLst>
                                        </p:cTn>
                                        <p:tgtEl>
                                          <p:spTgt spid="7">
                                            <p:graphicEl>
                                              <a:dgm id="{D3A679FD-CA38-4D7E-8956-C62D05B9CAA8}"/>
                                            </p:graphicEl>
                                          </p:spTgt>
                                        </p:tgtEl>
                                        <p:attrNameLst>
                                          <p:attrName>style.visibility</p:attrName>
                                        </p:attrNameLst>
                                      </p:cBhvr>
                                      <p:to>
                                        <p:strVal val="visible"/>
                                      </p:to>
                                    </p:set>
                                    <p:anim calcmode="lin" valueType="num">
                                      <p:cBhvr additive="base">
                                        <p:cTn id="221" dur="500" fill="hold"/>
                                        <p:tgtEl>
                                          <p:spTgt spid="7">
                                            <p:graphicEl>
                                              <a:dgm id="{D3A679FD-CA38-4D7E-8956-C62D05B9CAA8}"/>
                                            </p:graphicEl>
                                          </p:spTgt>
                                        </p:tgtEl>
                                        <p:attrNameLst>
                                          <p:attrName>ppt_x</p:attrName>
                                        </p:attrNameLst>
                                      </p:cBhvr>
                                      <p:tavLst>
                                        <p:tav tm="0">
                                          <p:val>
                                            <p:strVal val="#ppt_x"/>
                                          </p:val>
                                        </p:tav>
                                        <p:tav tm="100000">
                                          <p:val>
                                            <p:strVal val="#ppt_x"/>
                                          </p:val>
                                        </p:tav>
                                      </p:tavLst>
                                    </p:anim>
                                    <p:anim calcmode="lin" valueType="num">
                                      <p:cBhvr additive="base">
                                        <p:cTn id="222" dur="500" fill="hold"/>
                                        <p:tgtEl>
                                          <p:spTgt spid="7">
                                            <p:graphicEl>
                                              <a:dgm id="{D3A679FD-CA38-4D7E-8956-C62D05B9CAA8}"/>
                                            </p:graphicEl>
                                          </p:spTgt>
                                        </p:tgtEl>
                                        <p:attrNameLst>
                                          <p:attrName>ppt_y</p:attrName>
                                        </p:attrNameLst>
                                      </p:cBhvr>
                                      <p:tavLst>
                                        <p:tav tm="0">
                                          <p:val>
                                            <p:strVal val="0-#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1" fill="hold" grpId="0" nodeType="clickEffect">
                                  <p:stCondLst>
                                    <p:cond delay="0"/>
                                  </p:stCondLst>
                                  <p:childTnLst>
                                    <p:set>
                                      <p:cBhvr>
                                        <p:cTn id="226" dur="1" fill="hold">
                                          <p:stCondLst>
                                            <p:cond delay="0"/>
                                          </p:stCondLst>
                                        </p:cTn>
                                        <p:tgtEl>
                                          <p:spTgt spid="7">
                                            <p:graphicEl>
                                              <a:dgm id="{CAC1AD3A-6C07-49EE-9CB0-4D6477B08E6B}"/>
                                            </p:graphicEl>
                                          </p:spTgt>
                                        </p:tgtEl>
                                        <p:attrNameLst>
                                          <p:attrName>style.visibility</p:attrName>
                                        </p:attrNameLst>
                                      </p:cBhvr>
                                      <p:to>
                                        <p:strVal val="visible"/>
                                      </p:to>
                                    </p:set>
                                    <p:anim calcmode="lin" valueType="num">
                                      <p:cBhvr additive="base">
                                        <p:cTn id="227" dur="500" fill="hold"/>
                                        <p:tgtEl>
                                          <p:spTgt spid="7">
                                            <p:graphicEl>
                                              <a:dgm id="{CAC1AD3A-6C07-49EE-9CB0-4D6477B08E6B}"/>
                                            </p:graphicEl>
                                          </p:spTgt>
                                        </p:tgtEl>
                                        <p:attrNameLst>
                                          <p:attrName>ppt_x</p:attrName>
                                        </p:attrNameLst>
                                      </p:cBhvr>
                                      <p:tavLst>
                                        <p:tav tm="0">
                                          <p:val>
                                            <p:strVal val="#ppt_x"/>
                                          </p:val>
                                        </p:tav>
                                        <p:tav tm="100000">
                                          <p:val>
                                            <p:strVal val="#ppt_x"/>
                                          </p:val>
                                        </p:tav>
                                      </p:tavLst>
                                    </p:anim>
                                    <p:anim calcmode="lin" valueType="num">
                                      <p:cBhvr additive="base">
                                        <p:cTn id="228" dur="500" fill="hold"/>
                                        <p:tgtEl>
                                          <p:spTgt spid="7">
                                            <p:graphicEl>
                                              <a:dgm id="{CAC1AD3A-6C07-49EE-9CB0-4D6477B08E6B}"/>
                                            </p:graphicEl>
                                          </p:spTgt>
                                        </p:tgtEl>
                                        <p:attrNameLst>
                                          <p:attrName>ppt_y</p:attrName>
                                        </p:attrNameLst>
                                      </p:cBhvr>
                                      <p:tavLst>
                                        <p:tav tm="0">
                                          <p:val>
                                            <p:strVal val="0-#ppt_h/2"/>
                                          </p:val>
                                        </p:tav>
                                        <p:tav tm="100000">
                                          <p:val>
                                            <p:strVal val="#ppt_y"/>
                                          </p:val>
                                        </p:tav>
                                      </p:tavLst>
                                    </p:anim>
                                  </p:childTnLst>
                                </p:cTn>
                              </p:par>
                              <p:par>
                                <p:cTn id="229" presetID="2" presetClass="entr" presetSubtype="1" fill="hold" grpId="0" nodeType="withEffect">
                                  <p:stCondLst>
                                    <p:cond delay="0"/>
                                  </p:stCondLst>
                                  <p:childTnLst>
                                    <p:set>
                                      <p:cBhvr>
                                        <p:cTn id="230" dur="1" fill="hold">
                                          <p:stCondLst>
                                            <p:cond delay="0"/>
                                          </p:stCondLst>
                                        </p:cTn>
                                        <p:tgtEl>
                                          <p:spTgt spid="7">
                                            <p:graphicEl>
                                              <a:dgm id="{F098999A-FAA1-40FF-B2AB-48FBEF984089}"/>
                                            </p:graphicEl>
                                          </p:spTgt>
                                        </p:tgtEl>
                                        <p:attrNameLst>
                                          <p:attrName>style.visibility</p:attrName>
                                        </p:attrNameLst>
                                      </p:cBhvr>
                                      <p:to>
                                        <p:strVal val="visible"/>
                                      </p:to>
                                    </p:set>
                                    <p:anim calcmode="lin" valueType="num">
                                      <p:cBhvr additive="base">
                                        <p:cTn id="231" dur="500" fill="hold"/>
                                        <p:tgtEl>
                                          <p:spTgt spid="7">
                                            <p:graphicEl>
                                              <a:dgm id="{F098999A-FAA1-40FF-B2AB-48FBEF984089}"/>
                                            </p:graphicEl>
                                          </p:spTgt>
                                        </p:tgtEl>
                                        <p:attrNameLst>
                                          <p:attrName>ppt_x</p:attrName>
                                        </p:attrNameLst>
                                      </p:cBhvr>
                                      <p:tavLst>
                                        <p:tav tm="0">
                                          <p:val>
                                            <p:strVal val="#ppt_x"/>
                                          </p:val>
                                        </p:tav>
                                        <p:tav tm="100000">
                                          <p:val>
                                            <p:strVal val="#ppt_x"/>
                                          </p:val>
                                        </p:tav>
                                      </p:tavLst>
                                    </p:anim>
                                    <p:anim calcmode="lin" valueType="num">
                                      <p:cBhvr additive="base">
                                        <p:cTn id="232" dur="500" fill="hold"/>
                                        <p:tgtEl>
                                          <p:spTgt spid="7">
                                            <p:graphicEl>
                                              <a:dgm id="{F098999A-FAA1-40FF-B2AB-48FBEF984089}"/>
                                            </p:graphicEl>
                                          </p:spTgt>
                                        </p:tgtEl>
                                        <p:attrNameLst>
                                          <p:attrName>ppt_y</p:attrName>
                                        </p:attrNameLst>
                                      </p:cBhvr>
                                      <p:tavLst>
                                        <p:tav tm="0">
                                          <p:val>
                                            <p:strVal val="0-#ppt_h/2"/>
                                          </p:val>
                                        </p:tav>
                                        <p:tav tm="100000">
                                          <p:val>
                                            <p:strVal val="#ppt_y"/>
                                          </p:val>
                                        </p:tav>
                                      </p:tavLst>
                                    </p:anim>
                                  </p:childTnLst>
                                </p:cTn>
                              </p:par>
                              <p:par>
                                <p:cTn id="233" presetID="2" presetClass="entr" presetSubtype="1" fill="hold" grpId="0" nodeType="withEffect">
                                  <p:stCondLst>
                                    <p:cond delay="0"/>
                                  </p:stCondLst>
                                  <p:childTnLst>
                                    <p:set>
                                      <p:cBhvr>
                                        <p:cTn id="234" dur="1" fill="hold">
                                          <p:stCondLst>
                                            <p:cond delay="0"/>
                                          </p:stCondLst>
                                        </p:cTn>
                                        <p:tgtEl>
                                          <p:spTgt spid="7">
                                            <p:graphicEl>
                                              <a:dgm id="{19AD86A3-5F65-40BF-AF04-45A106AB0B67}"/>
                                            </p:graphicEl>
                                          </p:spTgt>
                                        </p:tgtEl>
                                        <p:attrNameLst>
                                          <p:attrName>style.visibility</p:attrName>
                                        </p:attrNameLst>
                                      </p:cBhvr>
                                      <p:to>
                                        <p:strVal val="visible"/>
                                      </p:to>
                                    </p:set>
                                    <p:anim calcmode="lin" valueType="num">
                                      <p:cBhvr additive="base">
                                        <p:cTn id="235" dur="500" fill="hold"/>
                                        <p:tgtEl>
                                          <p:spTgt spid="7">
                                            <p:graphicEl>
                                              <a:dgm id="{19AD86A3-5F65-40BF-AF04-45A106AB0B67}"/>
                                            </p:graphicEl>
                                          </p:spTgt>
                                        </p:tgtEl>
                                        <p:attrNameLst>
                                          <p:attrName>ppt_x</p:attrName>
                                        </p:attrNameLst>
                                      </p:cBhvr>
                                      <p:tavLst>
                                        <p:tav tm="0">
                                          <p:val>
                                            <p:strVal val="#ppt_x"/>
                                          </p:val>
                                        </p:tav>
                                        <p:tav tm="100000">
                                          <p:val>
                                            <p:strVal val="#ppt_x"/>
                                          </p:val>
                                        </p:tav>
                                      </p:tavLst>
                                    </p:anim>
                                    <p:anim calcmode="lin" valueType="num">
                                      <p:cBhvr additive="base">
                                        <p:cTn id="236" dur="500" fill="hold"/>
                                        <p:tgtEl>
                                          <p:spTgt spid="7">
                                            <p:graphicEl>
                                              <a:dgm id="{19AD86A3-5F65-40BF-AF04-45A106AB0B67}"/>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0312" y="355303"/>
            <a:ext cx="10801200" cy="769441"/>
          </a:xfrm>
          <a:prstGeom prst="rect">
            <a:avLst/>
          </a:prstGeom>
          <a:solidFill>
            <a:schemeClr val="bg1"/>
          </a:solidFill>
        </p:spPr>
        <p:txBody>
          <a:bodyPr wrap="square">
            <a:spAutoFit/>
          </a:bodyPr>
          <a:lstStyle/>
          <a:p>
            <a:r>
              <a:rPr lang="en-US" sz="2000" dirty="0" smtClean="0"/>
              <a:t> </a:t>
            </a:r>
            <a:r>
              <a:rPr lang="en-US" sz="2000" b="1" dirty="0"/>
              <a:t>FORM GSTR-9C </a:t>
            </a:r>
            <a:endParaRPr lang="en-US" sz="2000" b="1" dirty="0" smtClean="0"/>
          </a:p>
          <a:p>
            <a:r>
              <a:rPr lang="en-US" sz="2000" b="1" dirty="0" smtClean="0"/>
              <a:t>See </a:t>
            </a:r>
            <a:r>
              <a:rPr lang="en-US" sz="2000" b="1" dirty="0"/>
              <a:t>rule 80(3) PART – A - </a:t>
            </a:r>
            <a:r>
              <a:rPr lang="en-US" sz="2400" b="1" dirty="0"/>
              <a:t>Reconciliation Statement </a:t>
            </a:r>
            <a:endParaRPr lang="en-US" sz="2000" b="1" dirty="0"/>
          </a:p>
        </p:txBody>
      </p:sp>
      <p:pic>
        <p:nvPicPr>
          <p:cNvPr id="4" name="Picture 3"/>
          <p:cNvPicPr>
            <a:picLocks noChangeAspect="1"/>
          </p:cNvPicPr>
          <p:nvPr/>
        </p:nvPicPr>
        <p:blipFill>
          <a:blip r:embed="rId2"/>
          <a:stretch>
            <a:fillRect/>
          </a:stretch>
        </p:blipFill>
        <p:spPr>
          <a:xfrm>
            <a:off x="630312" y="1293242"/>
            <a:ext cx="10801200" cy="4464496"/>
          </a:xfrm>
          <a:prstGeom prst="rect">
            <a:avLst/>
          </a:prstGeom>
        </p:spPr>
      </p:pic>
      <p:sp>
        <p:nvSpPr>
          <p:cNvPr id="3" name="Rectangle 2"/>
          <p:cNvSpPr/>
          <p:nvPr/>
        </p:nvSpPr>
        <p:spPr>
          <a:xfrm>
            <a:off x="630312" y="5889466"/>
            <a:ext cx="10801200" cy="707886"/>
          </a:xfrm>
          <a:prstGeom prst="rect">
            <a:avLst/>
          </a:prstGeom>
          <a:solidFill>
            <a:schemeClr val="bg1"/>
          </a:solidFill>
        </p:spPr>
        <p:txBody>
          <a:bodyPr wrap="square">
            <a:spAutoFit/>
          </a:bodyPr>
          <a:lstStyle/>
          <a:p>
            <a:r>
              <a:rPr lang="en-US" sz="2000" i="1" dirty="0" smtClean="0">
                <a:solidFill>
                  <a:srgbClr val="000000"/>
                </a:solidFill>
                <a:latin typeface="+mj-lt"/>
              </a:rPr>
              <a:t>The </a:t>
            </a:r>
            <a:r>
              <a:rPr lang="en-US" sz="2000" i="1" dirty="0">
                <a:solidFill>
                  <a:srgbClr val="000000"/>
                </a:solidFill>
                <a:latin typeface="+mj-lt"/>
              </a:rPr>
              <a:t>details for the period between July 2017 to March 2018 are to be provided in this statement for the financial year 2017-18. The reconciliation statement is to be filed for every GSTIN separately.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4708915"/>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 Unbilled Revenue – Opening and Closing ;</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(2) Unadjusted Advance – Opening and Closing;</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(3)  Deemed Supply – Schedule I transactions – Inter unit supplies;</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(4)  Financial Credit and Debit Notes –  Only in Financial Statements;</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(5)  Valuation differences  – Transaction value u/s. 15;</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(6)   Foreign Exchange Fluctuations – Differential treatment;</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(7)  Sale of Assets – Accounting method variation;</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(8)   Out of Pocket expense reimbursement &amp; other income.</a:t>
            </a:r>
            <a:endParaRPr lang="en-US" sz="2400" b="1" dirty="0"/>
          </a:p>
          <a:p>
            <a:pPr marL="237551" indent="-237551" algn="just" fontAlgn="auto">
              <a:lnSpc>
                <a:spcPts val="4000"/>
              </a:lnSpc>
              <a:spcBef>
                <a:spcPts val="0"/>
              </a:spcBef>
              <a:spcAft>
                <a:spcPts val="0"/>
              </a:spcAft>
              <a:defRPr/>
            </a:pPr>
            <a:r>
              <a:rPr lang="en-US" sz="2000" dirty="0"/>
              <a:t>   </a:t>
            </a:r>
            <a:endParaRPr lang="en-US" sz="2000" i="1" dirty="0">
              <a:solidFill>
                <a:srgbClr val="FF0000"/>
              </a:solidFill>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HIGHLIGHTS IN PART II - TABLE 5</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3200" y="332656"/>
            <a:ext cx="288032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Castellar" panose="020A0402060406010301" pitchFamily="18" charset="0"/>
              </a:rPr>
              <a:t>HIGHLIGHTS</a:t>
            </a:r>
            <a:endParaRPr lang="en-US" sz="2400"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988073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476672"/>
            <a:ext cx="11449272" cy="523220"/>
          </a:xfrm>
          <a:prstGeom prst="rect">
            <a:avLst/>
          </a:prstGeom>
          <a:solidFill>
            <a:schemeClr val="bg1"/>
          </a:solidFill>
        </p:spPr>
        <p:txBody>
          <a:bodyPr wrap="square" rtlCol="0">
            <a:spAutoFit/>
          </a:bodyPr>
          <a:lstStyle/>
          <a:p>
            <a:pPr algn="ctr"/>
            <a:r>
              <a:rPr lang="en-IN" sz="2800" b="1" dirty="0" smtClean="0">
                <a:solidFill>
                  <a:srgbClr val="0000AC"/>
                </a:solidFill>
                <a:latin typeface="Algerian" panose="04020705040A02060702" pitchFamily="82" charset="0"/>
              </a:rPr>
              <a:t>Reconciliation of gross turnover in AFS with GSTR 9</a:t>
            </a:r>
            <a:endParaRPr lang="en-IN" sz="2800" b="1" dirty="0">
              <a:solidFill>
                <a:srgbClr val="0000AC"/>
              </a:solidFill>
              <a:latin typeface="Algerian" panose="04020705040A02060702" pitchFamily="8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77846753"/>
              </p:ext>
            </p:extLst>
          </p:nvPr>
        </p:nvGraphicFramePr>
        <p:xfrm>
          <a:off x="342280" y="1560160"/>
          <a:ext cx="11449272" cy="4749161"/>
        </p:xfrm>
        <a:graphic>
          <a:graphicData uri="http://schemas.openxmlformats.org/drawingml/2006/table">
            <a:tbl>
              <a:tblPr firstRow="1" bandRow="1">
                <a:tableStyleId>{616DA210-FB5B-4158-B5E0-FEB733F419BA}</a:tableStyleId>
              </a:tblPr>
              <a:tblGrid>
                <a:gridCol w="1315988"/>
                <a:gridCol w="10133284"/>
              </a:tblGrid>
              <a:tr h="890468">
                <a:tc>
                  <a:txBody>
                    <a:bodyPr/>
                    <a:lstStyle/>
                    <a:p>
                      <a:r>
                        <a:rPr lang="en-IN" sz="2400" u="none" strike="noStrike" kern="1200" baseline="0" dirty="0" smtClean="0">
                          <a:solidFill>
                            <a:srgbClr val="0000FF"/>
                          </a:solidFill>
                        </a:rPr>
                        <a:t> Part II 	</a:t>
                      </a:r>
                      <a:endParaRPr lang="en-IN" sz="2400" b="0" i="0" u="none" strike="noStrike" kern="1200" baseline="0" dirty="0" smtClean="0">
                        <a:solidFill>
                          <a:srgbClr val="0000FF"/>
                        </a:solidFill>
                        <a:latin typeface="+mn-lt"/>
                        <a:ea typeface="+mn-ea"/>
                        <a:cs typeface="+mn-cs"/>
                      </a:endParaRPr>
                    </a:p>
                  </a:txBody>
                  <a:tcPr>
                    <a:solidFill>
                      <a:schemeClr val="bg1"/>
                    </a:solidFill>
                  </a:tcPr>
                </a:tc>
                <a:tc>
                  <a:txBody>
                    <a:bodyPr/>
                    <a:lstStyle/>
                    <a:p>
                      <a:pPr algn="just"/>
                      <a:r>
                        <a:rPr lang="en-US" sz="2400" u="none" strike="noStrike" kern="1200" baseline="0" dirty="0" smtClean="0">
                          <a:solidFill>
                            <a:srgbClr val="0000FF"/>
                          </a:solidFill>
                        </a:rPr>
                        <a:t> Reconciliation of </a:t>
                      </a:r>
                      <a:r>
                        <a:rPr lang="en-US" sz="2400" b="1" u="sng" strike="noStrike" kern="1200" baseline="0" dirty="0" smtClean="0">
                          <a:solidFill>
                            <a:srgbClr val="C00000"/>
                          </a:solidFill>
                        </a:rPr>
                        <a:t>turnover </a:t>
                      </a:r>
                      <a:r>
                        <a:rPr lang="en-US" sz="2400" u="none" strike="noStrike" kern="1200" baseline="0" dirty="0" smtClean="0">
                          <a:solidFill>
                            <a:srgbClr val="0000FF"/>
                          </a:solidFill>
                        </a:rPr>
                        <a:t>declared in audited Annual Financial Statement with turnover declared in Annual Return GSTR9 	</a:t>
                      </a:r>
                      <a:endParaRPr lang="en-US" sz="2400" b="0" i="0" u="none" strike="noStrike" kern="1200" baseline="0" dirty="0" smtClean="0">
                        <a:solidFill>
                          <a:srgbClr val="0000FF"/>
                        </a:solidFill>
                        <a:latin typeface="+mn-lt"/>
                        <a:ea typeface="+mn-ea"/>
                        <a:cs typeface="+mn-cs"/>
                      </a:endParaRPr>
                    </a:p>
                  </a:txBody>
                  <a:tcPr>
                    <a:solidFill>
                      <a:schemeClr val="bg1"/>
                    </a:solidFill>
                  </a:tcPr>
                </a:tc>
              </a:tr>
              <a:tr h="494704">
                <a:tc>
                  <a:txBody>
                    <a:bodyPr/>
                    <a:lstStyle/>
                    <a:p>
                      <a:r>
                        <a:rPr lang="en-IN" sz="2400" b="1" dirty="0" smtClean="0"/>
                        <a:t>5</a:t>
                      </a:r>
                      <a:endParaRPr lang="en-IN" sz="2400" b="1" dirty="0"/>
                    </a:p>
                  </a:txBody>
                  <a:tcPr>
                    <a:solidFill>
                      <a:schemeClr val="bg1"/>
                    </a:solidFill>
                  </a:tcPr>
                </a:tc>
                <a:tc>
                  <a:txBody>
                    <a:bodyPr/>
                    <a:lstStyle/>
                    <a:p>
                      <a:r>
                        <a:rPr lang="en-IN" sz="2400" b="1" u="none" strike="noStrike" kern="1200" baseline="0" dirty="0" smtClean="0"/>
                        <a:t> Reconciliation of Gross Turnover 	</a:t>
                      </a:r>
                      <a:endParaRPr lang="en-IN" sz="2400" b="1" i="0" u="none" strike="noStrike" kern="1200" baseline="0" dirty="0" smtClean="0">
                        <a:solidFill>
                          <a:schemeClr val="dk1"/>
                        </a:solidFill>
                        <a:latin typeface="+mn-lt"/>
                        <a:ea typeface="+mn-ea"/>
                        <a:cs typeface="+mn-cs"/>
                      </a:endParaRPr>
                    </a:p>
                  </a:txBody>
                  <a:tcPr>
                    <a:solidFill>
                      <a:schemeClr val="bg1"/>
                    </a:solidFill>
                  </a:tcPr>
                </a:tc>
              </a:tr>
              <a:tr h="1286231">
                <a:tc>
                  <a:txBody>
                    <a:bodyPr/>
                    <a:lstStyle/>
                    <a:p>
                      <a:pPr lvl="2"/>
                      <a:r>
                        <a:rPr lang="en-IN" sz="2400" b="1" dirty="0" smtClean="0"/>
                        <a:t>A</a:t>
                      </a:r>
                      <a:endParaRPr lang="en-IN" sz="2400" b="1" dirty="0"/>
                    </a:p>
                  </a:txBody>
                  <a:tcPr>
                    <a:solidFill>
                      <a:schemeClr val="bg1"/>
                    </a:solidFill>
                  </a:tcPr>
                </a:tc>
                <a:tc>
                  <a:txBody>
                    <a:bodyPr/>
                    <a:lstStyle/>
                    <a:p>
                      <a:r>
                        <a:rPr lang="en-US" sz="2400" b="1" u="none" strike="noStrike" kern="1200" baseline="0" dirty="0" smtClean="0"/>
                        <a:t> Turnover (including exports) as per audited financial statements for the State / UT (For multi-GSTIN units under same PAN the turnover shall be derived from the audited Annual Financial Statement) 	</a:t>
                      </a:r>
                      <a:endParaRPr lang="en-US" sz="2400" b="1" i="0" u="none" strike="noStrike" kern="1200" baseline="0" dirty="0" smtClean="0">
                        <a:solidFill>
                          <a:schemeClr val="dk1"/>
                        </a:solidFill>
                        <a:latin typeface="+mn-lt"/>
                        <a:ea typeface="+mn-ea"/>
                        <a:cs typeface="+mn-cs"/>
                      </a:endParaRPr>
                    </a:p>
                  </a:txBody>
                  <a:tcPr>
                    <a:solidFill>
                      <a:schemeClr val="bg1"/>
                    </a:solidFill>
                  </a:tcPr>
                </a:tc>
              </a:tr>
              <a:tr h="2077758">
                <a:tc>
                  <a:txBody>
                    <a:bodyPr/>
                    <a:lstStyle/>
                    <a:p>
                      <a:endParaRPr lang="en-IN" dirty="0"/>
                    </a:p>
                  </a:txBody>
                  <a:tcPr>
                    <a:solidFill>
                      <a:schemeClr val="bg1"/>
                    </a:solidFill>
                  </a:tcPr>
                </a:tc>
                <a:tc>
                  <a:txBody>
                    <a:bodyPr/>
                    <a:lstStyle/>
                    <a:p>
                      <a:pPr algn="just"/>
                      <a:r>
                        <a:rPr lang="en-US" sz="2000" i="1" u="none" strike="noStrike" kern="1200" baseline="0" dirty="0" smtClean="0"/>
                        <a:t>The turnover as per the audited Annual Financial Statement shall be declared here. There may be cases where multiple GSTINs (State-wise registrations)  exist on the same PAN. This is common for persons / entities with presence over multiple States. Such persons / entities, </a:t>
                      </a:r>
                      <a:r>
                        <a:rPr lang="en-US" sz="2000" b="1" i="1" u="sng" strike="noStrike" kern="1200" baseline="0" dirty="0" smtClean="0"/>
                        <a:t>will have to internally derive their GSTIN wise turnover and declare the same here</a:t>
                      </a:r>
                      <a:r>
                        <a:rPr lang="en-US" sz="2000" i="1" u="none" strike="noStrike" kern="1200" baseline="0" dirty="0" smtClean="0"/>
                        <a:t>. This shall include export turnover (if any). It may be noted that reference to audited Annual Financial Statement includes reference to books of accounts in case of persons / entities having presence over </a:t>
                      </a:r>
                      <a:r>
                        <a:rPr lang="en-US" sz="2000" i="1" u="none" strike="noStrike" kern="1200" baseline="0" dirty="0" smtClean="0">
                          <a:solidFill>
                            <a:schemeClr val="tx1"/>
                          </a:solidFill>
                        </a:rPr>
                        <a:t>multiple States.</a:t>
                      </a:r>
                      <a:endParaRPr lang="en-US" sz="2400" i="0" u="none" strike="noStrike" kern="1200" baseline="0" dirty="0" smtClean="0">
                        <a:solidFill>
                          <a:schemeClr val="tx1"/>
                        </a:solidFill>
                      </a:endParaRPr>
                    </a:p>
                  </a:txBody>
                  <a:tcPr>
                    <a:solidFill>
                      <a:schemeClr val="bg1"/>
                    </a:solidFill>
                  </a:tcPr>
                </a:tc>
              </a:tr>
            </a:tbl>
          </a:graphicData>
        </a:graphic>
      </p:graphicFrame>
      <p:sp>
        <p:nvSpPr>
          <p:cNvPr id="4" name="Rectangle 3"/>
          <p:cNvSpPr/>
          <p:nvPr/>
        </p:nvSpPr>
        <p:spPr>
          <a:xfrm>
            <a:off x="8551192" y="1084674"/>
            <a:ext cx="3240360" cy="400110"/>
          </a:xfrm>
          <a:prstGeom prst="rect">
            <a:avLst/>
          </a:prstGeom>
          <a:solidFill>
            <a:schemeClr val="bg1"/>
          </a:solidFill>
        </p:spPr>
        <p:txBody>
          <a:bodyPr wrap="square">
            <a:spAutoFit/>
          </a:bodyPr>
          <a:lstStyle/>
          <a:p>
            <a:r>
              <a:rPr lang="en-US" sz="200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(Amount in ₹ in all tables) 	</a:t>
            </a:r>
          </a:p>
        </p:txBody>
      </p:sp>
      <p:sp>
        <p:nvSpPr>
          <p:cNvPr id="8" name="TextBox 7"/>
          <p:cNvSpPr txBox="1"/>
          <p:nvPr/>
        </p:nvSpPr>
        <p:spPr>
          <a:xfrm>
            <a:off x="4806777" y="2352248"/>
            <a:ext cx="6768751" cy="1384995"/>
          </a:xfrm>
          <a:prstGeom prst="rect">
            <a:avLst/>
          </a:prstGeom>
          <a:solidFill>
            <a:srgbClr val="0000FF"/>
          </a:solidFill>
        </p:spPr>
        <p:txBody>
          <a:bodyPr wrap="square" rtlCol="0">
            <a:spAutoFit/>
          </a:bodyPr>
          <a:lstStyle/>
          <a:p>
            <a:pPr marL="342900" indent="-342900" algn="just">
              <a:buFontTx/>
              <a:buChar char="-"/>
            </a:pPr>
            <a:r>
              <a:rPr lang="en-US" sz="2800" b="1" dirty="0">
                <a:solidFill>
                  <a:schemeClr val="bg1"/>
                </a:solidFill>
              </a:rPr>
              <a:t>Certificate from </a:t>
            </a:r>
            <a:r>
              <a:rPr lang="en-US" sz="2800" b="1" dirty="0" smtClean="0">
                <a:solidFill>
                  <a:schemeClr val="bg1"/>
                </a:solidFill>
              </a:rPr>
              <a:t>auditor;</a:t>
            </a:r>
            <a:endParaRPr lang="en-US" sz="2800" b="1" dirty="0">
              <a:solidFill>
                <a:schemeClr val="bg1"/>
              </a:solidFill>
            </a:endParaRPr>
          </a:p>
          <a:p>
            <a:pPr marL="342900" indent="-342900" algn="just">
              <a:buFontTx/>
              <a:buChar char="-"/>
            </a:pPr>
            <a:r>
              <a:rPr lang="en-US" sz="2800" b="1" dirty="0">
                <a:solidFill>
                  <a:schemeClr val="bg1"/>
                </a:solidFill>
              </a:rPr>
              <a:t>Management </a:t>
            </a:r>
            <a:r>
              <a:rPr lang="en-US" sz="2800" b="1" dirty="0" smtClean="0">
                <a:solidFill>
                  <a:schemeClr val="bg1"/>
                </a:solidFill>
              </a:rPr>
              <a:t>representation;</a:t>
            </a:r>
          </a:p>
          <a:p>
            <a:pPr marL="342900" indent="-342900" algn="just">
              <a:buFontTx/>
              <a:buChar char="-"/>
            </a:pPr>
            <a:r>
              <a:rPr lang="en-US" sz="2800" b="1" dirty="0" smtClean="0">
                <a:solidFill>
                  <a:schemeClr val="bg1"/>
                </a:solidFill>
              </a:rPr>
              <a:t>What if totals do not add up?</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44624"/>
            <a:ext cx="11449271" cy="523220"/>
          </a:xfrm>
          <a:prstGeom prst="rect">
            <a:avLst/>
          </a:prstGeom>
          <a:solidFill>
            <a:schemeClr val="bg1"/>
          </a:solid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val="2912436835"/>
              </p:ext>
            </p:extLst>
          </p:nvPr>
        </p:nvGraphicFramePr>
        <p:xfrm>
          <a:off x="342280" y="1052736"/>
          <a:ext cx="11449272" cy="5669280"/>
        </p:xfrm>
        <a:graphic>
          <a:graphicData uri="http://schemas.openxmlformats.org/drawingml/2006/table">
            <a:tbl>
              <a:tblPr firstRow="1" bandRow="1">
                <a:tableStyleId>{616DA210-FB5B-4158-B5E0-FEB733F419BA}</a:tableStyleId>
              </a:tblPr>
              <a:tblGrid>
                <a:gridCol w="1315988"/>
                <a:gridCol w="7396980"/>
                <a:gridCol w="720080"/>
                <a:gridCol w="2016224"/>
              </a:tblGrid>
              <a:tr h="648072">
                <a:tc>
                  <a:txBody>
                    <a:bodyPr/>
                    <a:lstStyle/>
                    <a:p>
                      <a:pPr marL="914306" lvl="2" algn="l" defTabSz="914306" rtl="0" eaLnBrk="1" latinLnBrk="0" hangingPunct="1"/>
                      <a:r>
                        <a:rPr lang="en-IN" sz="2400" u="none" strike="noStrike" kern="1200" baseline="0" dirty="0" smtClean="0"/>
                        <a:t>B</a:t>
                      </a:r>
                      <a:endParaRPr lang="en-IN" sz="2400" b="0" i="0" u="none" strike="noStrike" kern="1200" baseline="0" dirty="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US" sz="2400" u="none" strike="noStrike" kern="1200" baseline="0" dirty="0" smtClean="0"/>
                        <a:t> Unbilled revenue at the beginning of Financial Year </a:t>
                      </a:r>
                      <a:endParaRPr lang="en-US" sz="2400" b="0"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u="none" strike="noStrike" kern="1200" baseline="0" dirty="0" smtClean="0"/>
                        <a:t> (+) 	</a:t>
                      </a:r>
                      <a:endParaRPr lang="en-IN" sz="2400" b="0"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endParaRPr lang="en-US" sz="2400" b="0" i="0" u="none" strike="noStrike" kern="1200" baseline="0" dirty="0" smtClean="0">
                        <a:solidFill>
                          <a:schemeClr val="dk1"/>
                        </a:solidFill>
                        <a:latin typeface="+mn-lt"/>
                        <a:ea typeface="+mn-ea"/>
                        <a:cs typeface="+mn-cs"/>
                      </a:endParaRPr>
                    </a:p>
                  </a:txBody>
                  <a:tcPr>
                    <a:solidFill>
                      <a:schemeClr val="bg1"/>
                    </a:solidFill>
                  </a:tcPr>
                </a:tc>
              </a:tr>
              <a:tr h="2168518">
                <a:tc>
                  <a:txBody>
                    <a:bodyPr/>
                    <a:lstStyle/>
                    <a:p>
                      <a:endParaRPr lang="en-IN" sz="2400" dirty="0"/>
                    </a:p>
                  </a:txBody>
                  <a:tcPr>
                    <a:solidFill>
                      <a:schemeClr val="bg1"/>
                    </a:solidFill>
                  </a:tcPr>
                </a:tc>
                <a:tc gridSpan="3">
                  <a:txBody>
                    <a:bodyPr/>
                    <a:lstStyle/>
                    <a:p>
                      <a:pPr algn="just"/>
                      <a:r>
                        <a:rPr lang="en-US" sz="2000" i="1" u="none" strike="noStrike" kern="1200" baseline="0" dirty="0" smtClean="0"/>
                        <a:t>Unbilled revenue which was recorded in the books of accounts on the basis of accrual system of accounting in the last financial year and was carried forward to the current financial year shall be declared here. In other words, when GST is payable during the financial year on such revenue (which was recognized earlier), the value of such revenue shall be declared here. </a:t>
                      </a:r>
                    </a:p>
                    <a:p>
                      <a:r>
                        <a:rPr lang="en-US" sz="2000" i="1" u="none" strike="noStrike" kern="1200" baseline="0" dirty="0" smtClean="0"/>
                        <a:t>(For example, if rupees Ten </a:t>
                      </a:r>
                      <a:r>
                        <a:rPr lang="en-US" sz="2000" i="1" u="none" strike="noStrike" kern="1200" baseline="0" dirty="0" err="1" smtClean="0"/>
                        <a:t>Crores</a:t>
                      </a:r>
                      <a:r>
                        <a:rPr lang="en-US" sz="2000" i="1" u="none" strike="noStrike" kern="1200" baseline="0" dirty="0" smtClean="0"/>
                        <a:t> of unbilled revenue existed for the financial year 2016-17, and during the current financial year, GST was paid on rupees Four </a:t>
                      </a:r>
                      <a:r>
                        <a:rPr lang="en-US" sz="2000" i="1" u="none" strike="noStrike" kern="1200" baseline="0" dirty="0" err="1" smtClean="0"/>
                        <a:t>Crores</a:t>
                      </a:r>
                      <a:r>
                        <a:rPr lang="en-US" sz="2000" i="1" u="none" strike="noStrike" kern="1200" baseline="0" dirty="0" smtClean="0"/>
                        <a:t> of such revenue, then value of rupees Four </a:t>
                      </a:r>
                      <a:r>
                        <a:rPr lang="en-US" sz="2000" i="1" u="none" strike="noStrike" kern="1200" baseline="0" dirty="0" err="1" smtClean="0"/>
                        <a:t>Crores</a:t>
                      </a:r>
                      <a:r>
                        <a:rPr lang="en-US" sz="2000" i="1" u="none" strike="noStrike" kern="1200" baseline="0" dirty="0" smtClean="0"/>
                        <a:t> rupees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sz="2400" b="0" i="0" u="none" strike="noStrike" kern="1200" baseline="0" dirty="0" smtClean="0">
                        <a:solidFill>
                          <a:schemeClr val="lt1"/>
                        </a:solidFill>
                        <a:latin typeface="+mn-lt"/>
                        <a:ea typeface="+mn-ea"/>
                        <a:cs typeface="+mn-cs"/>
                      </a:endParaRPr>
                    </a:p>
                  </a:txBody>
                  <a:tcPr/>
                </a:tc>
                <a:tc hMerge="1">
                  <a:txBody>
                    <a:bodyPr/>
                    <a:lstStyle/>
                    <a:p>
                      <a:endParaRPr lang="en-US" sz="2400" b="0" i="0" u="none" strike="noStrike" kern="1200" baseline="0" dirty="0" smtClean="0">
                        <a:solidFill>
                          <a:schemeClr val="dk1"/>
                        </a:solidFill>
                        <a:latin typeface="+mn-lt"/>
                        <a:ea typeface="+mn-ea"/>
                        <a:cs typeface="+mn-cs"/>
                      </a:endParaRPr>
                    </a:p>
                  </a:txBody>
                  <a:tcPr/>
                </a:tc>
              </a:tr>
              <a:tr h="445586">
                <a:tc>
                  <a:txBody>
                    <a:bodyPr/>
                    <a:lstStyle/>
                    <a:p>
                      <a:pPr marL="914306" lvl="2" algn="l" defTabSz="914306" rtl="0" eaLnBrk="1" latinLnBrk="0" hangingPunct="1"/>
                      <a:r>
                        <a:rPr lang="en-IN" sz="2400" b="1" u="none" strike="noStrike" kern="1200" baseline="0" dirty="0" smtClean="0"/>
                        <a:t>C</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t> Unadjusted advances at the end of the Financial Year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t> (+)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endParaRPr lang="en-US" sz="1800" b="0" i="0" u="none" strike="noStrike" kern="1200" baseline="0" dirty="0" smtClean="0">
                        <a:solidFill>
                          <a:schemeClr val="dk1"/>
                        </a:solidFill>
                        <a:latin typeface="+mn-lt"/>
                        <a:ea typeface="+mn-ea"/>
                        <a:cs typeface="+mn-cs"/>
                      </a:endParaRPr>
                    </a:p>
                  </a:txBody>
                  <a:tcPr>
                    <a:solidFill>
                      <a:schemeClr val="bg1"/>
                    </a:solidFill>
                  </a:tcPr>
                </a:tc>
              </a:tr>
              <a:tr h="683232">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r>
                        <a:rPr lang="en-US" sz="2000" i="1" u="none" strike="noStrike" kern="1200" baseline="0" dirty="0" smtClean="0"/>
                        <a:t>Value of all advances for which GST has been paid but the same has not been recognized as revenue in the audited Annual Financial Statement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445586">
                <a:tc>
                  <a:txBody>
                    <a:bodyPr/>
                    <a:lstStyle/>
                    <a:p>
                      <a:pPr marL="914306" lvl="2" algn="l" defTabSz="914306" rtl="0" eaLnBrk="1" latinLnBrk="0" hangingPunct="1"/>
                      <a:r>
                        <a:rPr lang="en-IN" sz="2400" b="1" u="none" strike="noStrike" kern="1200" baseline="0" dirty="0" smtClean="0"/>
                        <a:t>D</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t> Deemed Supply under Schedule I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t> (+)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endParaRPr lang="en-US" sz="1800" b="1" i="0" u="none" strike="noStrike" kern="1200" baseline="0" dirty="0" smtClean="0">
                        <a:solidFill>
                          <a:schemeClr val="dk1"/>
                        </a:solidFill>
                        <a:latin typeface="+mn-lt"/>
                        <a:ea typeface="+mn-ea"/>
                        <a:cs typeface="+mn-cs"/>
                      </a:endParaRPr>
                    </a:p>
                  </a:txBody>
                  <a:tcPr>
                    <a:solidFill>
                      <a:schemeClr val="bg1"/>
                    </a:solidFill>
                  </a:tcPr>
                </a:tc>
              </a:tr>
              <a:tr h="980289">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r>
                        <a:rPr lang="en-US" sz="2000" i="1" u="none" strike="noStrike" kern="1200" baseline="0" dirty="0" smtClean="0"/>
                        <a:t>Aggregate value of deemed supplies under Schedule I of the CGST Act, 2017 shall be declared here. Any deemed supply which is already part of the turnover in the audited Annual Financial Statement is not required to be included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bl>
          </a:graphicData>
        </a:graphic>
      </p:graphicFrame>
      <p:sp>
        <p:nvSpPr>
          <p:cNvPr id="4" name="Rectangle 3"/>
          <p:cNvSpPr/>
          <p:nvPr/>
        </p:nvSpPr>
        <p:spPr>
          <a:xfrm>
            <a:off x="8551191" y="620688"/>
            <a:ext cx="3240359" cy="400110"/>
          </a:xfrm>
          <a:prstGeom prst="rect">
            <a:avLst/>
          </a:prstGeom>
          <a:solidFill>
            <a:schemeClr val="bg1"/>
          </a:solidFill>
        </p:spPr>
        <p:txBody>
          <a:bodyPr wrap="square">
            <a:spAutoFit/>
          </a:bodyPr>
          <a:lstStyle/>
          <a:p>
            <a:r>
              <a:rPr lang="en-US" sz="200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(Amount in ₹ in all tables) 	</a:t>
            </a:r>
          </a:p>
        </p:txBody>
      </p:sp>
      <p:sp>
        <p:nvSpPr>
          <p:cNvPr id="5" name="TextBox 4"/>
          <p:cNvSpPr txBox="1"/>
          <p:nvPr/>
        </p:nvSpPr>
        <p:spPr>
          <a:xfrm>
            <a:off x="5022800" y="1700808"/>
            <a:ext cx="6768751" cy="1815882"/>
          </a:xfrm>
          <a:prstGeom prst="rect">
            <a:avLst/>
          </a:prstGeom>
          <a:solidFill>
            <a:srgbClr val="0000FF"/>
          </a:solidFill>
        </p:spPr>
        <p:txBody>
          <a:bodyPr wrap="square" rtlCol="0">
            <a:spAutoFit/>
          </a:bodyPr>
          <a:lstStyle/>
          <a:p>
            <a:pPr marL="342900" indent="-342900" algn="just">
              <a:buFontTx/>
              <a:buChar char="-"/>
            </a:pPr>
            <a:r>
              <a:rPr lang="en-US" sz="2800" b="1" i="1" dirty="0" smtClean="0">
                <a:solidFill>
                  <a:schemeClr val="bg1"/>
                </a:solidFill>
              </a:rPr>
              <a:t>Rental income;</a:t>
            </a:r>
            <a:endParaRPr lang="en-US" sz="2800" b="1" i="1" dirty="0">
              <a:solidFill>
                <a:schemeClr val="bg1"/>
              </a:solidFill>
            </a:endParaRPr>
          </a:p>
          <a:p>
            <a:pPr marL="342900" indent="-342900" algn="just">
              <a:buFontTx/>
              <a:buChar char="-"/>
            </a:pPr>
            <a:r>
              <a:rPr lang="en-US" sz="2800" b="1" i="1" dirty="0" smtClean="0">
                <a:solidFill>
                  <a:schemeClr val="bg1"/>
                </a:solidFill>
              </a:rPr>
              <a:t>Landline charges;</a:t>
            </a:r>
          </a:p>
          <a:p>
            <a:pPr marL="342900" indent="-342900" algn="just">
              <a:buFontTx/>
              <a:buChar char="-"/>
            </a:pPr>
            <a:r>
              <a:rPr lang="en-US" sz="2800" b="1" i="1" dirty="0" smtClean="0">
                <a:solidFill>
                  <a:schemeClr val="bg1"/>
                </a:solidFill>
              </a:rPr>
              <a:t>Services to be invoiced in next month.</a:t>
            </a:r>
            <a:endParaRPr lang="en-US" sz="2800" b="1" i="1" dirty="0">
              <a:solidFill>
                <a:schemeClr val="bg1"/>
              </a:solidFill>
            </a:endParaRPr>
          </a:p>
        </p:txBody>
      </p:sp>
      <p:sp>
        <p:nvSpPr>
          <p:cNvPr id="9" name="TextBox 8"/>
          <p:cNvSpPr txBox="1"/>
          <p:nvPr/>
        </p:nvSpPr>
        <p:spPr>
          <a:xfrm>
            <a:off x="558304" y="3631664"/>
            <a:ext cx="6840760" cy="2677656"/>
          </a:xfrm>
          <a:prstGeom prst="rect">
            <a:avLst/>
          </a:prstGeom>
          <a:solidFill>
            <a:srgbClr val="0000FF"/>
          </a:solidFill>
        </p:spPr>
        <p:txBody>
          <a:bodyPr wrap="square" rtlCol="0">
            <a:spAutoFit/>
          </a:bodyPr>
          <a:lstStyle/>
          <a:p>
            <a:pPr marL="342900" indent="-342900" algn="just">
              <a:buFontTx/>
              <a:buChar char="-"/>
            </a:pPr>
            <a:r>
              <a:rPr lang="en-US" sz="2800" b="1" i="1" dirty="0" smtClean="0">
                <a:solidFill>
                  <a:schemeClr val="bg1"/>
                </a:solidFill>
              </a:rPr>
              <a:t>Transfer of assets, where ITC is taken;</a:t>
            </a:r>
          </a:p>
          <a:p>
            <a:pPr marL="342900" indent="-342900" algn="just">
              <a:buFontTx/>
              <a:buChar char="-"/>
            </a:pPr>
            <a:r>
              <a:rPr lang="en-US" sz="2800" b="1" i="1" dirty="0" smtClean="0">
                <a:solidFill>
                  <a:schemeClr val="bg1"/>
                </a:solidFill>
              </a:rPr>
              <a:t>Supply between related/distinct persons, employees, stock transfers;</a:t>
            </a:r>
          </a:p>
          <a:p>
            <a:pPr marL="342900" indent="-342900" algn="just">
              <a:buFontTx/>
              <a:buChar char="-"/>
            </a:pPr>
            <a:r>
              <a:rPr lang="en-US" sz="2800" b="1" i="1" dirty="0" smtClean="0">
                <a:solidFill>
                  <a:schemeClr val="bg1"/>
                </a:solidFill>
              </a:rPr>
              <a:t>Agents and Principal transfers;</a:t>
            </a:r>
          </a:p>
          <a:p>
            <a:pPr marL="342900" indent="-342900" algn="just">
              <a:buFontTx/>
              <a:buChar char="-"/>
            </a:pPr>
            <a:r>
              <a:rPr lang="en-US" sz="2800" b="1" i="1" dirty="0" smtClean="0">
                <a:solidFill>
                  <a:schemeClr val="bg1"/>
                </a:solidFill>
              </a:rPr>
              <a:t>Service import from a related person.</a:t>
            </a:r>
            <a:endParaRPr lang="en-US" sz="2800" b="1" i="1" dirty="0">
              <a:solidFill>
                <a:schemeClr val="bg1"/>
              </a:solidFill>
            </a:endParaRPr>
          </a:p>
        </p:txBody>
      </p:sp>
    </p:spTree>
    <p:extLst>
      <p:ext uri="{BB962C8B-B14F-4D97-AF65-F5344CB8AC3E}">
        <p14:creationId xmlns:p14="http://schemas.microsoft.com/office/powerpoint/2010/main" val="2159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8474" y="457508"/>
            <a:ext cx="11059061" cy="523220"/>
          </a:xfrm>
          <a:prstGeom prst="rect">
            <a:avLst/>
          </a:prstGeom>
          <a:solidFill>
            <a:schemeClr val="bg1"/>
          </a:solid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val="4045895731"/>
              </p:ext>
            </p:extLst>
          </p:nvPr>
        </p:nvGraphicFramePr>
        <p:xfrm>
          <a:off x="270272" y="1484784"/>
          <a:ext cx="11449272" cy="4511040"/>
        </p:xfrm>
        <a:graphic>
          <a:graphicData uri="http://schemas.openxmlformats.org/drawingml/2006/table">
            <a:tbl>
              <a:tblPr firstRow="1" bandRow="1">
                <a:tableStyleId>{616DA210-FB5B-4158-B5E0-FEB733F419BA}</a:tableStyleId>
              </a:tblPr>
              <a:tblGrid>
                <a:gridCol w="1315988"/>
                <a:gridCol w="7396980"/>
                <a:gridCol w="720080"/>
                <a:gridCol w="2016224"/>
              </a:tblGrid>
              <a:tr h="359790">
                <a:tc>
                  <a:txBody>
                    <a:bodyPr/>
                    <a:lstStyle/>
                    <a:p>
                      <a:pPr marL="914306" lvl="2" algn="l" defTabSz="914306" rtl="0" eaLnBrk="1" latinLnBrk="0" hangingPunct="1"/>
                      <a:r>
                        <a:rPr lang="en-IN" sz="2400" b="1" u="none" strike="noStrike" kern="1200" baseline="0" dirty="0" smtClean="0"/>
                        <a:t>E</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t> Credit Notes issued after the end of the financial year but reflected in the annual return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endParaRPr lang="en-US" sz="1800" b="1" i="0" u="none" strike="noStrike" kern="1200" baseline="0" dirty="0" smtClean="0">
                        <a:solidFill>
                          <a:srgbClr val="FF0000"/>
                        </a:solidFill>
                        <a:latin typeface="+mn-lt"/>
                        <a:ea typeface="+mn-ea"/>
                        <a:cs typeface="+mn-cs"/>
                      </a:endParaRPr>
                    </a:p>
                  </a:txBody>
                  <a:tcPr>
                    <a:solidFill>
                      <a:schemeClr val="bg1"/>
                    </a:solidFill>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Aggregate value of credit notes </a:t>
                      </a:r>
                      <a:r>
                        <a:rPr lang="en-US" sz="2000" b="1" i="1" u="sng" strike="noStrike" kern="1200" baseline="0" dirty="0" smtClean="0"/>
                        <a:t>which were issued after 31st of March </a:t>
                      </a:r>
                      <a:r>
                        <a:rPr lang="en-US" sz="2000" i="1" u="none" strike="noStrike" kern="1200" baseline="0" dirty="0" smtClean="0"/>
                        <a:t>for any supply accounted in the current financial year but such credit notes were reflected in the annual return (GSTR-9)shall be declared here</a:t>
                      </a:r>
                      <a:r>
                        <a:rPr lang="en-US" sz="2000" u="none" strike="noStrike" kern="1200" baseline="0" dirty="0" smtClean="0"/>
                        <a:t>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F</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 Trade Discounts accounted for in the audited Annual Financial Statement but are not permissible under GST</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endParaRPr lang="en-US" sz="18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Trade discounts which are accounted for in the audited Annual Financial Statement but on which GST was </a:t>
                      </a:r>
                      <a:r>
                        <a:rPr lang="en-US" sz="2000" i="1" u="none" strike="noStrike" kern="1200" baseline="0" dirty="0" err="1" smtClean="0"/>
                        <a:t>leviable</a:t>
                      </a:r>
                      <a:r>
                        <a:rPr lang="en-US" sz="2000" i="1" u="none" strike="noStrike" kern="1200" baseline="0" dirty="0" smtClean="0"/>
                        <a:t> (being not permissible)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G</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Turnover from April 2017 to June 2017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endParaRPr lang="en-US" sz="24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r>
                        <a:rPr lang="en-US" sz="2000" i="1" u="none" strike="noStrike" kern="1200" baseline="0" dirty="0" smtClean="0"/>
                        <a:t>Turnover included in the audited Annual Financial Statement for April 2017 to June 2017 shall be declared here</a:t>
                      </a:r>
                      <a:r>
                        <a:rPr lang="en-US" sz="1800" i="1" u="none" strike="noStrike" kern="1200" baseline="0" dirty="0" smtClean="0"/>
                        <a:t>. 	</a:t>
                      </a:r>
                      <a:endParaRPr lang="en-US" sz="18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bl>
          </a:graphicData>
        </a:graphic>
      </p:graphicFrame>
      <p:sp>
        <p:nvSpPr>
          <p:cNvPr id="4" name="TextBox 3"/>
          <p:cNvSpPr txBox="1"/>
          <p:nvPr/>
        </p:nvSpPr>
        <p:spPr>
          <a:xfrm>
            <a:off x="342280" y="1340768"/>
            <a:ext cx="7848872" cy="4093428"/>
          </a:xfrm>
          <a:prstGeom prst="rect">
            <a:avLst/>
          </a:prstGeom>
          <a:solidFill>
            <a:srgbClr val="0000FF"/>
          </a:solidFill>
        </p:spPr>
        <p:txBody>
          <a:bodyPr wrap="square" rtlCol="0">
            <a:spAutoFit/>
          </a:bodyPr>
          <a:lstStyle/>
          <a:p>
            <a:pPr marL="342900" indent="-342900" algn="just">
              <a:buFontTx/>
              <a:buChar char="-"/>
            </a:pPr>
            <a:r>
              <a:rPr lang="en-US" sz="2600" b="1" i="1" dirty="0" smtClean="0">
                <a:solidFill>
                  <a:schemeClr val="bg1"/>
                </a:solidFill>
              </a:rPr>
              <a:t>Credit notes issued after financial year but included in table 9B of GSTR 1, relating to invoices issued during the financial year;</a:t>
            </a:r>
          </a:p>
          <a:p>
            <a:pPr marL="342900" indent="-342900" algn="just">
              <a:buFontTx/>
              <a:buChar char="-"/>
            </a:pPr>
            <a:r>
              <a:rPr lang="en-US" sz="2600" b="1" i="1" dirty="0" smtClean="0">
                <a:solidFill>
                  <a:schemeClr val="bg1"/>
                </a:solidFill>
              </a:rPr>
              <a:t>Transactional </a:t>
            </a:r>
            <a:r>
              <a:rPr lang="en-US" sz="2600" b="1" i="1" dirty="0">
                <a:solidFill>
                  <a:schemeClr val="bg1"/>
                </a:solidFill>
              </a:rPr>
              <a:t>Entry wrongly posted in the Books, return filed and mistake noted in the next </a:t>
            </a:r>
            <a:r>
              <a:rPr lang="en-US" sz="2600" b="1" i="1" dirty="0" smtClean="0">
                <a:solidFill>
                  <a:schemeClr val="bg1"/>
                </a:solidFill>
              </a:rPr>
              <a:t>year;</a:t>
            </a:r>
            <a:endParaRPr lang="en-US" sz="2600" b="1" i="1" dirty="0">
              <a:solidFill>
                <a:schemeClr val="bg1"/>
              </a:solidFill>
            </a:endParaRPr>
          </a:p>
          <a:p>
            <a:pPr marL="342900" indent="-342900" algn="just">
              <a:buFontTx/>
              <a:buChar char="-"/>
            </a:pPr>
            <a:r>
              <a:rPr lang="en-US" sz="2600" b="1" i="1" dirty="0" smtClean="0">
                <a:solidFill>
                  <a:schemeClr val="bg1"/>
                </a:solidFill>
              </a:rPr>
              <a:t>Book is correct, Return is wrong and this error is noticed next year;</a:t>
            </a:r>
          </a:p>
          <a:p>
            <a:pPr marL="342900" indent="-342900" algn="just">
              <a:buFontTx/>
              <a:buChar char="-"/>
            </a:pPr>
            <a:r>
              <a:rPr lang="en-US" sz="2600" b="1" i="1" dirty="0" smtClean="0">
                <a:solidFill>
                  <a:schemeClr val="bg1"/>
                </a:solidFill>
              </a:rPr>
              <a:t>Books and Return are correct, additional knowledge calling for adjustment.</a:t>
            </a:r>
          </a:p>
        </p:txBody>
      </p:sp>
    </p:spTree>
    <p:extLst>
      <p:ext uri="{BB962C8B-B14F-4D97-AF65-F5344CB8AC3E}">
        <p14:creationId xmlns:p14="http://schemas.microsoft.com/office/powerpoint/2010/main" val="142399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extBox 2"/>
          <p:cNvSpPr txBox="1">
            <a:spLocks noChangeArrowheads="1"/>
          </p:cNvSpPr>
          <p:nvPr/>
        </p:nvSpPr>
        <p:spPr bwMode="auto">
          <a:xfrm>
            <a:off x="172996" y="285728"/>
            <a:ext cx="11762572"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3200" b="1" u="sng" dirty="0">
                <a:solidFill>
                  <a:srgbClr val="0000AC"/>
                </a:solidFill>
                <a:latin typeface="Arial" pitchFamily="34" charset="0"/>
                <a:cs typeface="Arial" pitchFamily="34" charset="0"/>
              </a:rPr>
              <a:t>Relevant </a:t>
            </a:r>
            <a:r>
              <a:rPr lang="en-US" sz="3200" b="1" u="sng" dirty="0" smtClean="0">
                <a:solidFill>
                  <a:srgbClr val="0000AC"/>
                </a:solidFill>
                <a:latin typeface="Arial" pitchFamily="34" charset="0"/>
                <a:cs typeface="Arial" pitchFamily="34" charset="0"/>
              </a:rPr>
              <a:t>Provisions- Section35(5)</a:t>
            </a:r>
            <a:r>
              <a:rPr lang="en-US" sz="3000" dirty="0" smtClean="0">
                <a:solidFill>
                  <a:srgbClr val="000000"/>
                </a:solidFill>
                <a:latin typeface="Times New Roman Bold Italic" pitchFamily="18" charset="0"/>
              </a:rPr>
              <a:t> </a:t>
            </a:r>
            <a:endParaRPr lang="en-US" sz="3000" dirty="0">
              <a:solidFill>
                <a:srgbClr val="000000"/>
              </a:solidFill>
              <a:latin typeface="Times New Roman Bold Italic" pitchFamily="18" charset="0"/>
            </a:endParaRPr>
          </a:p>
        </p:txBody>
      </p:sp>
      <p:sp>
        <p:nvSpPr>
          <p:cNvPr id="4" name="TextBox 3"/>
          <p:cNvSpPr txBox="1"/>
          <p:nvPr/>
        </p:nvSpPr>
        <p:spPr>
          <a:xfrm>
            <a:off x="137799" y="1063949"/>
            <a:ext cx="8084875" cy="5734837"/>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2400" b="1" dirty="0" smtClean="0">
                <a:solidFill>
                  <a:srgbClr val="050C15"/>
                </a:solidFill>
                <a:latin typeface="Bahnschrift Light SemiCondensed" panose="020B0502040204020203" pitchFamily="34" charset="0"/>
                <a:cs typeface="+mn-cs"/>
              </a:rPr>
              <a:t>	</a:t>
            </a:r>
            <a:r>
              <a:rPr lang="en-US" sz="3200" dirty="0" smtClean="0">
                <a:solidFill>
                  <a:srgbClr val="0000AC"/>
                </a:solidFill>
                <a:latin typeface="Bahnschrift Light SemiCondensed" panose="020B0502040204020203" pitchFamily="34" charset="0"/>
                <a:cs typeface="Arial" pitchFamily="34" charset="0"/>
              </a:rPr>
              <a:t>Every </a:t>
            </a:r>
            <a:r>
              <a:rPr lang="en-US" sz="3200" dirty="0">
                <a:solidFill>
                  <a:srgbClr val="0000AC"/>
                </a:solidFill>
                <a:latin typeface="Bahnschrift Light SemiCondensed" panose="020B0502040204020203" pitchFamily="34" charset="0"/>
                <a:cs typeface="Arial" pitchFamily="34" charset="0"/>
              </a:rPr>
              <a:t>registered person whose </a:t>
            </a:r>
            <a:r>
              <a:rPr lang="en-US" sz="3600" b="1" u="sng" dirty="0" smtClean="0">
                <a:solidFill>
                  <a:srgbClr val="FF0000"/>
                </a:solidFill>
                <a:latin typeface="Bahnschrift Light SemiCondensed" panose="020B0502040204020203" pitchFamily="34" charset="0"/>
                <a:cs typeface="Arial" pitchFamily="34" charset="0"/>
              </a:rPr>
              <a:t>turnover</a:t>
            </a:r>
            <a:r>
              <a:rPr lang="en-US" sz="3200" dirty="0" smtClean="0">
                <a:solidFill>
                  <a:srgbClr val="FF0000"/>
                </a:solidFill>
                <a:latin typeface="Bahnschrift Light SemiCondensed" panose="020B0502040204020203" pitchFamily="34" charset="0"/>
                <a:cs typeface="Arial" pitchFamily="34" charset="0"/>
              </a:rPr>
              <a:t> </a:t>
            </a:r>
            <a:r>
              <a:rPr lang="en-US" sz="3200" dirty="0">
                <a:solidFill>
                  <a:srgbClr val="0000AC"/>
                </a:solidFill>
                <a:latin typeface="Bahnschrift Light SemiCondensed" panose="020B0502040204020203" pitchFamily="34" charset="0"/>
                <a:cs typeface="Arial" pitchFamily="34" charset="0"/>
              </a:rPr>
              <a:t>during a financial year exceeds the prescribed </a:t>
            </a:r>
            <a:r>
              <a:rPr lang="en-US" sz="3200" dirty="0" smtClean="0">
                <a:solidFill>
                  <a:srgbClr val="0000AC"/>
                </a:solidFill>
                <a:latin typeface="Bahnschrift Light SemiCondensed" panose="020B0502040204020203" pitchFamily="34" charset="0"/>
                <a:cs typeface="Arial" pitchFamily="34" charset="0"/>
              </a:rPr>
              <a:t>limit,  </a:t>
            </a:r>
            <a:r>
              <a:rPr lang="en-US" sz="3200" dirty="0">
                <a:solidFill>
                  <a:srgbClr val="0000AC"/>
                </a:solidFill>
                <a:latin typeface="Bahnschrift Light SemiCondensed" panose="020B0502040204020203" pitchFamily="34" charset="0"/>
                <a:cs typeface="Arial" pitchFamily="34" charset="0"/>
              </a:rPr>
              <a:t>shall get his accounts audited by a </a:t>
            </a:r>
            <a:r>
              <a:rPr lang="en-US" sz="3200" dirty="0" smtClean="0">
                <a:solidFill>
                  <a:srgbClr val="0000AC"/>
                </a:solidFill>
                <a:latin typeface="Bahnschrift Light SemiCondensed" panose="020B0502040204020203" pitchFamily="34" charset="0"/>
                <a:cs typeface="Arial" pitchFamily="34" charset="0"/>
              </a:rPr>
              <a:t>Chartered Accountant </a:t>
            </a:r>
            <a:r>
              <a:rPr lang="en-US" sz="3200" dirty="0">
                <a:solidFill>
                  <a:srgbClr val="0000AC"/>
                </a:solidFill>
                <a:latin typeface="Bahnschrift Light SemiCondensed" panose="020B0502040204020203" pitchFamily="34" charset="0"/>
                <a:cs typeface="Arial" pitchFamily="34" charset="0"/>
              </a:rPr>
              <a:t>or a </a:t>
            </a:r>
            <a:r>
              <a:rPr lang="en-US" sz="3200" dirty="0" smtClean="0">
                <a:solidFill>
                  <a:srgbClr val="0000AC"/>
                </a:solidFill>
                <a:latin typeface="Bahnschrift Light SemiCondensed" panose="020B0502040204020203" pitchFamily="34" charset="0"/>
                <a:cs typeface="Arial" pitchFamily="34" charset="0"/>
              </a:rPr>
              <a:t>Cost Accountant </a:t>
            </a:r>
            <a:r>
              <a:rPr lang="en-US" sz="3200" dirty="0">
                <a:solidFill>
                  <a:srgbClr val="0000AC"/>
                </a:solidFill>
                <a:latin typeface="Bahnschrift Light SemiCondensed" panose="020B0502040204020203" pitchFamily="34" charset="0"/>
                <a:cs typeface="Arial" pitchFamily="34" charset="0"/>
              </a:rPr>
              <a:t>and shall </a:t>
            </a:r>
            <a:r>
              <a:rPr lang="en-US" sz="3200" dirty="0" smtClean="0">
                <a:solidFill>
                  <a:srgbClr val="0000AC"/>
                </a:solidFill>
                <a:latin typeface="Bahnschrift Light SemiCondensed" panose="020B0502040204020203" pitchFamily="34" charset="0"/>
                <a:cs typeface="Arial" pitchFamily="34" charset="0"/>
              </a:rPr>
              <a:t>submit:</a:t>
            </a:r>
          </a:p>
          <a:p>
            <a:pPr marL="914400" indent="-237551" algn="just" fontAlgn="auto">
              <a:lnSpc>
                <a:spcPts val="4000"/>
              </a:lnSpc>
              <a:spcBef>
                <a:spcPts val="0"/>
              </a:spcBef>
              <a:spcAft>
                <a:spcPts val="0"/>
              </a:spcAft>
              <a:defRPr/>
            </a:pPr>
            <a:r>
              <a:rPr lang="en-US" sz="3600" dirty="0" smtClean="0">
                <a:solidFill>
                  <a:srgbClr val="0000AC"/>
                </a:solidFill>
                <a:latin typeface="Bahnschrift Light SemiCondensed" panose="020B0502040204020203" pitchFamily="34" charset="0"/>
                <a:cs typeface="Arial" pitchFamily="34" charset="0"/>
              </a:rPr>
              <a:t>  </a:t>
            </a:r>
            <a:r>
              <a:rPr lang="en-US" sz="2800" b="1" i="1" dirty="0" smtClean="0">
                <a:solidFill>
                  <a:srgbClr val="0000AC"/>
                </a:solidFill>
                <a:latin typeface="Bahnschrift Light SemiCondensed" panose="020B0502040204020203" pitchFamily="34" charset="0"/>
                <a:cs typeface="Arial" pitchFamily="34" charset="0"/>
              </a:rPr>
              <a:t>(</a:t>
            </a:r>
            <a:r>
              <a:rPr lang="en-US" sz="2800" b="1" i="1" dirty="0" err="1" smtClean="0">
                <a:solidFill>
                  <a:srgbClr val="0000AC"/>
                </a:solidFill>
                <a:latin typeface="Bahnschrift Light SemiCondensed" panose="020B0502040204020203" pitchFamily="34" charset="0"/>
                <a:cs typeface="Arial" pitchFamily="34" charset="0"/>
              </a:rPr>
              <a:t>i</a:t>
            </a:r>
            <a:r>
              <a:rPr lang="en-US" sz="2800" b="1" i="1" dirty="0" smtClean="0">
                <a:solidFill>
                  <a:srgbClr val="0000AC"/>
                </a:solidFill>
                <a:latin typeface="Bahnschrift Light SemiCondensed" panose="020B0502040204020203" pitchFamily="34" charset="0"/>
                <a:cs typeface="Arial" pitchFamily="34" charset="0"/>
              </a:rPr>
              <a:t>)  A </a:t>
            </a:r>
            <a:r>
              <a:rPr lang="en-US" sz="2800" b="1" i="1" dirty="0">
                <a:solidFill>
                  <a:srgbClr val="0000AC"/>
                </a:solidFill>
                <a:latin typeface="Bahnschrift Light SemiCondensed" panose="020B0502040204020203" pitchFamily="34" charset="0"/>
                <a:cs typeface="Arial" pitchFamily="34" charset="0"/>
              </a:rPr>
              <a:t>copy of the audited </a:t>
            </a:r>
            <a:r>
              <a:rPr lang="en-US" sz="3200" b="1" i="1" u="sng" dirty="0">
                <a:solidFill>
                  <a:srgbClr val="FF0000"/>
                </a:solidFill>
                <a:latin typeface="Bahnschrift Light SemiCondensed" panose="020B0502040204020203" pitchFamily="34" charset="0"/>
                <a:cs typeface="Arial" pitchFamily="34" charset="0"/>
              </a:rPr>
              <a:t>annual </a:t>
            </a:r>
            <a:r>
              <a:rPr lang="en-US" sz="3200" b="1" i="1" u="sng" dirty="0" smtClean="0">
                <a:solidFill>
                  <a:srgbClr val="FF0000"/>
                </a:solidFill>
                <a:latin typeface="Bahnschrift Light SemiCondensed" panose="020B0502040204020203" pitchFamily="34" charset="0"/>
                <a:cs typeface="Arial" pitchFamily="34" charset="0"/>
              </a:rPr>
              <a:t>accounts</a:t>
            </a:r>
            <a:r>
              <a:rPr lang="en-US" sz="2800" b="1" i="1" dirty="0">
                <a:solidFill>
                  <a:srgbClr val="0000AC"/>
                </a:solidFill>
                <a:latin typeface="Bahnschrift Light SemiCondensed" panose="020B0502040204020203" pitchFamily="34" charset="0"/>
                <a:cs typeface="Arial" pitchFamily="34" charset="0"/>
              </a:rPr>
              <a:t>;</a:t>
            </a:r>
            <a:r>
              <a:rPr lang="en-US" sz="2800" b="1" i="1" dirty="0" smtClean="0">
                <a:solidFill>
                  <a:srgbClr val="0000AC"/>
                </a:solidFill>
                <a:latin typeface="Bahnschrift Light SemiCondensed" panose="020B0502040204020203" pitchFamily="34" charset="0"/>
                <a:cs typeface="Arial" pitchFamily="34" charset="0"/>
              </a:rPr>
              <a:t> </a:t>
            </a:r>
          </a:p>
          <a:p>
            <a:pPr marL="914400" indent="-237551" algn="just" fontAlgn="auto">
              <a:lnSpc>
                <a:spcPts val="4000"/>
              </a:lnSpc>
              <a:spcBef>
                <a:spcPts val="0"/>
              </a:spcBef>
              <a:spcAft>
                <a:spcPts val="0"/>
              </a:spcAft>
              <a:defRPr/>
            </a:pPr>
            <a:r>
              <a:rPr lang="en-US" sz="2800" b="1" i="1" dirty="0">
                <a:solidFill>
                  <a:srgbClr val="0000AC"/>
                </a:solidFill>
                <a:latin typeface="Bahnschrift Light SemiCondensed" panose="020B0502040204020203" pitchFamily="34" charset="0"/>
                <a:cs typeface="Arial" pitchFamily="34" charset="0"/>
              </a:rPr>
              <a:t> </a:t>
            </a:r>
            <a:r>
              <a:rPr lang="en-US" sz="2800" b="1" i="1" dirty="0" smtClean="0">
                <a:solidFill>
                  <a:srgbClr val="0000AC"/>
                </a:solidFill>
                <a:latin typeface="Bahnschrift Light SemiCondensed" panose="020B0502040204020203" pitchFamily="34" charset="0"/>
                <a:cs typeface="Arial" pitchFamily="34" charset="0"/>
              </a:rPr>
              <a:t> (ii) The reconciliation statement under  </a:t>
            </a:r>
          </a:p>
          <a:p>
            <a:pPr marL="914400" indent="-237551" algn="just" fontAlgn="auto">
              <a:lnSpc>
                <a:spcPts val="4000"/>
              </a:lnSpc>
              <a:spcBef>
                <a:spcPts val="0"/>
              </a:spcBef>
              <a:spcAft>
                <a:spcPts val="0"/>
              </a:spcAft>
              <a:defRPr/>
            </a:pPr>
            <a:r>
              <a:rPr lang="en-US" sz="2800" b="1" i="1" dirty="0" smtClean="0">
                <a:solidFill>
                  <a:srgbClr val="0000AC"/>
                </a:solidFill>
                <a:latin typeface="Bahnschrift Light SemiCondensed" panose="020B0502040204020203" pitchFamily="34" charset="0"/>
                <a:cs typeface="Arial" pitchFamily="34" charset="0"/>
              </a:rPr>
              <a:t>                     sub- section(2) of  section 44;  and </a:t>
            </a:r>
          </a:p>
          <a:p>
            <a:pPr marL="914400" indent="-237551" algn="just" fontAlgn="auto">
              <a:lnSpc>
                <a:spcPts val="4000"/>
              </a:lnSpc>
              <a:spcBef>
                <a:spcPts val="0"/>
              </a:spcBef>
              <a:spcAft>
                <a:spcPts val="0"/>
              </a:spcAft>
              <a:defRPr/>
            </a:pPr>
            <a:r>
              <a:rPr lang="en-US" sz="2800" b="1" i="1" dirty="0" smtClean="0">
                <a:solidFill>
                  <a:srgbClr val="0000AC"/>
                </a:solidFill>
                <a:latin typeface="Bahnschrift Light SemiCondensed" panose="020B0502040204020203" pitchFamily="34" charset="0"/>
                <a:cs typeface="Arial" pitchFamily="34" charset="0"/>
              </a:rPr>
              <a:t>  (iii) Such  </a:t>
            </a:r>
            <a:r>
              <a:rPr lang="en-US" sz="2800" b="1" i="1" dirty="0">
                <a:solidFill>
                  <a:srgbClr val="0000AC"/>
                </a:solidFill>
                <a:latin typeface="Bahnschrift Light SemiCondensed" panose="020B0502040204020203" pitchFamily="34" charset="0"/>
                <a:cs typeface="Arial" pitchFamily="34" charset="0"/>
              </a:rPr>
              <a:t>other </a:t>
            </a:r>
            <a:r>
              <a:rPr lang="en-US" sz="2800" b="1" i="1" dirty="0" smtClean="0">
                <a:solidFill>
                  <a:srgbClr val="0000AC"/>
                </a:solidFill>
                <a:latin typeface="Bahnschrift Light SemiCondensed" panose="020B0502040204020203" pitchFamily="34" charset="0"/>
                <a:cs typeface="Arial" pitchFamily="34" charset="0"/>
              </a:rPr>
              <a:t>documents,</a:t>
            </a:r>
          </a:p>
          <a:p>
            <a:pPr marL="237551" indent="-237551" algn="just" fontAlgn="auto">
              <a:lnSpc>
                <a:spcPts val="4000"/>
              </a:lnSpc>
              <a:spcBef>
                <a:spcPts val="0"/>
              </a:spcBef>
              <a:spcAft>
                <a:spcPts val="0"/>
              </a:spcAft>
              <a:defRPr/>
            </a:pPr>
            <a:endParaRPr lang="en-US" sz="2800" b="1" i="1" dirty="0" smtClean="0">
              <a:solidFill>
                <a:srgbClr val="0000AC"/>
              </a:solidFill>
              <a:latin typeface="Bahnschrift Light SemiCondensed" panose="020B0502040204020203" pitchFamily="34" charset="0"/>
              <a:cs typeface="Arial" pitchFamily="34" charset="0"/>
            </a:endParaRPr>
          </a:p>
          <a:p>
            <a:pPr marL="237551" indent="-237551" algn="just" fontAlgn="auto">
              <a:lnSpc>
                <a:spcPts val="4000"/>
              </a:lnSpc>
              <a:spcBef>
                <a:spcPts val="0"/>
              </a:spcBef>
              <a:spcAft>
                <a:spcPts val="0"/>
              </a:spcAft>
              <a:defRPr/>
            </a:pPr>
            <a:r>
              <a:rPr lang="en-US" sz="3600" dirty="0" smtClean="0">
                <a:solidFill>
                  <a:srgbClr val="0000AC"/>
                </a:solidFill>
                <a:latin typeface="Bahnschrift Light SemiCondensed" panose="020B0502040204020203" pitchFamily="34" charset="0"/>
                <a:cs typeface="Arial" pitchFamily="34" charset="0"/>
              </a:rPr>
              <a:t> </a:t>
            </a:r>
            <a:r>
              <a:rPr lang="en-US" sz="3200" dirty="0" smtClean="0">
                <a:solidFill>
                  <a:srgbClr val="0000AC"/>
                </a:solidFill>
                <a:latin typeface="Bahnschrift Light SemiCondensed" panose="020B0502040204020203" pitchFamily="34" charset="0"/>
                <a:cs typeface="Arial" pitchFamily="34" charset="0"/>
              </a:rPr>
              <a:t>in such </a:t>
            </a:r>
            <a:r>
              <a:rPr lang="en-US" sz="3200" dirty="0">
                <a:solidFill>
                  <a:srgbClr val="0000AC"/>
                </a:solidFill>
                <a:latin typeface="Bahnschrift Light SemiCondensed" panose="020B0502040204020203" pitchFamily="34" charset="0"/>
                <a:cs typeface="Arial" pitchFamily="34" charset="0"/>
              </a:rPr>
              <a:t>form and manner as may be prescribed. </a:t>
            </a: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pic>
        <p:nvPicPr>
          <p:cNvPr id="3" name="Picture 2"/>
          <p:cNvPicPr>
            <a:picLocks noChangeAspect="1"/>
          </p:cNvPicPr>
          <p:nvPr/>
        </p:nvPicPr>
        <p:blipFill>
          <a:blip r:embed="rId2"/>
          <a:stretch>
            <a:fillRect/>
          </a:stretch>
        </p:blipFill>
        <p:spPr>
          <a:xfrm>
            <a:off x="8327741" y="1069382"/>
            <a:ext cx="3565186" cy="2477112"/>
          </a:xfrm>
          <a:prstGeom prst="rect">
            <a:avLst/>
          </a:prstGeom>
        </p:spPr>
      </p:pic>
      <p:pic>
        <p:nvPicPr>
          <p:cNvPr id="5" name="Picture 4"/>
          <p:cNvPicPr>
            <a:picLocks noChangeAspect="1"/>
          </p:cNvPicPr>
          <p:nvPr/>
        </p:nvPicPr>
        <p:blipFill>
          <a:blip r:embed="rId3"/>
          <a:stretch>
            <a:fillRect/>
          </a:stretch>
        </p:blipFill>
        <p:spPr>
          <a:xfrm>
            <a:off x="8396797" y="3744029"/>
            <a:ext cx="3538771" cy="299733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88640"/>
            <a:ext cx="11377264" cy="523220"/>
          </a:xfrm>
          <a:prstGeom prst="rect">
            <a:avLst/>
          </a:prstGeom>
          <a:solidFill>
            <a:schemeClr val="bg1"/>
          </a:solid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val="427780638"/>
              </p:ext>
            </p:extLst>
          </p:nvPr>
        </p:nvGraphicFramePr>
        <p:xfrm>
          <a:off x="342280" y="1510248"/>
          <a:ext cx="11449272" cy="4693920"/>
        </p:xfrm>
        <a:graphic>
          <a:graphicData uri="http://schemas.openxmlformats.org/drawingml/2006/table">
            <a:tbl>
              <a:tblPr firstRow="1" bandRow="1">
                <a:tableStyleId>{616DA210-FB5B-4158-B5E0-FEB733F419BA}</a:tableStyleId>
              </a:tblPr>
              <a:tblGrid>
                <a:gridCol w="1315988"/>
                <a:gridCol w="7396980"/>
                <a:gridCol w="720080"/>
                <a:gridCol w="2016224"/>
              </a:tblGrid>
              <a:tr h="359790">
                <a:tc>
                  <a:txBody>
                    <a:bodyPr/>
                    <a:lstStyle/>
                    <a:p>
                      <a:pPr marL="914306" lvl="2" algn="l" defTabSz="914306" rtl="0" eaLnBrk="1" latinLnBrk="0" hangingPunct="1"/>
                      <a:r>
                        <a:rPr lang="en-IN" sz="2400" u="none" strike="noStrike" kern="1200" baseline="0" dirty="0" smtClean="0"/>
                        <a:t>H</a:t>
                      </a:r>
                      <a:endParaRPr lang="en-IN" sz="2400" b="0"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Unbilled revenue at the end of Financial Year </a:t>
                      </a:r>
                      <a:r>
                        <a:rPr lang="en-US" sz="1800" u="none" strike="noStrike" kern="1200" baseline="0" dirty="0" smtClean="0"/>
                        <a:t>	</a:t>
                      </a:r>
                      <a:endParaRPr lang="en-US"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u="none" strike="noStrike" kern="1200" baseline="0" dirty="0" smtClean="0"/>
                        <a:t> (-)</a:t>
                      </a:r>
                      <a:endParaRPr lang="en-IN" sz="2400" b="0" i="0" u="none" strike="noStrike" kern="1200" baseline="0" dirty="0" smtClean="0">
                        <a:solidFill>
                          <a:schemeClr val="dk1"/>
                        </a:solidFill>
                        <a:latin typeface="+mn-lt"/>
                        <a:ea typeface="+mn-ea"/>
                        <a:cs typeface="+mn-cs"/>
                      </a:endParaRPr>
                    </a:p>
                  </a:txBody>
                  <a:tcPr>
                    <a:solidFill>
                      <a:schemeClr val="bg1"/>
                    </a:solidFill>
                  </a:tcPr>
                </a:tc>
                <a:tc>
                  <a:txBody>
                    <a:bodyPr/>
                    <a:lstStyle/>
                    <a:p>
                      <a:endParaRPr lang="en-US" sz="1800" b="0" i="0" u="none" strike="noStrike" kern="1200" baseline="0" dirty="0" smtClean="0">
                        <a:solidFill>
                          <a:schemeClr val="dk1"/>
                        </a:solidFill>
                        <a:latin typeface="+mn-lt"/>
                        <a:ea typeface="+mn-ea"/>
                        <a:cs typeface="+mn-cs"/>
                      </a:endParaRPr>
                    </a:p>
                    <a:p>
                      <a:endParaRPr lang="en-US" sz="18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r>
                        <a:rPr lang="en-US" sz="2000" i="1" u="none" strike="noStrike" kern="1200" baseline="0" dirty="0" smtClean="0"/>
                        <a:t>Unbilled revenue which was recorded in the books of accounts on the basis of accrual system of accounting during the current financial year but GST was not payable on such revenue in the same financial year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8" lvl="4" algn="l" defTabSz="914306" rtl="0" eaLnBrk="1" latinLnBrk="0" hangingPunct="1"/>
                      <a:r>
                        <a:rPr lang="en-IN" sz="2400" b="1" u="none" strike="noStrike" kern="1200" baseline="0" dirty="0" smtClean="0">
                          <a:solidFill>
                            <a:schemeClr val="tx1"/>
                          </a:solidFill>
                          <a:latin typeface="+mn-lt"/>
                          <a:ea typeface="+mn-ea"/>
                          <a:cs typeface="+mn-cs"/>
                        </a:rPr>
                        <a:t>I</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solidFill>
                            <a:schemeClr val="tx1"/>
                          </a:solidFill>
                          <a:latin typeface="+mn-lt"/>
                          <a:ea typeface="+mn-ea"/>
                          <a:cs typeface="+mn-cs"/>
                        </a:rPr>
                        <a:t>Unadjusted Advances at the beginning of the Financial Year </a:t>
                      </a:r>
                    </a:p>
                  </a:txBody>
                  <a:tcPr>
                    <a:solidFill>
                      <a:schemeClr val="bg1"/>
                    </a:solidFill>
                  </a:tcPr>
                </a:tc>
                <a:tc>
                  <a:txBody>
                    <a:bodyPr/>
                    <a:lstStyle/>
                    <a:p>
                      <a:pPr marL="0" algn="l" defTabSz="914306" rtl="0" eaLnBrk="1" latinLnBrk="0" hangingPunct="1"/>
                      <a:r>
                        <a:rPr lang="en-IN" sz="2400" b="1" u="none" strike="noStrike" kern="1200" baseline="0" dirty="0" smtClean="0">
                          <a:solidFill>
                            <a:schemeClr val="tx1"/>
                          </a:solidFill>
                          <a:latin typeface="+mn-lt"/>
                          <a:ea typeface="+mn-ea"/>
                          <a:cs typeface="+mn-cs"/>
                        </a:rPr>
                        <a:t> (-)</a:t>
                      </a:r>
                    </a:p>
                  </a:txBody>
                  <a:tcPr>
                    <a:solidFill>
                      <a:schemeClr val="bg1"/>
                    </a:solidFill>
                  </a:tcPr>
                </a:tc>
                <a:tc>
                  <a:txBody>
                    <a:bodyPr/>
                    <a:lstStyle/>
                    <a:p>
                      <a:endParaRPr lang="en-US" sz="18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r>
                        <a:rPr lang="en-US" sz="2000" i="1" u="none" strike="noStrike" kern="1200" baseline="0" dirty="0" smtClean="0"/>
                        <a:t>Value of all advances for which GST has not been paid but the same has been recognized as revenue in the audited Annual Financial Statement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J</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r>
                        <a:rPr lang="en-US" sz="2400" b="1" u="none" strike="noStrike" kern="1200" baseline="0" dirty="0" smtClean="0"/>
                        <a:t>Credit notes accounted for in the audited Annual Financial Statement but are not permissible under GST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solidFill>
                            <a:schemeClr val="tx1"/>
                          </a:solidFill>
                          <a:latin typeface="+mn-lt"/>
                          <a:ea typeface="+mn-ea"/>
                          <a:cs typeface="+mn-cs"/>
                        </a:rPr>
                        <a:t> (+)</a:t>
                      </a:r>
                    </a:p>
                  </a:txBody>
                  <a:tcPr>
                    <a:solidFill>
                      <a:schemeClr val="bg1"/>
                    </a:solidFill>
                  </a:tcPr>
                </a:tc>
                <a:tc>
                  <a:txBody>
                    <a:bodyPr/>
                    <a:lstStyle/>
                    <a:p>
                      <a:pPr marL="0" algn="l" defTabSz="914306" rtl="0" eaLnBrk="1" latinLnBrk="0" hangingPunct="1"/>
                      <a:endParaRPr lang="en-US" sz="2400" b="1" i="0" u="none" strike="noStrike" kern="1200" baseline="0" dirty="0" smtClean="0">
                        <a:solidFill>
                          <a:srgbClr val="FF0000"/>
                        </a:solidFill>
                        <a:latin typeface="+mn-lt"/>
                        <a:ea typeface="+mn-ea"/>
                        <a:cs typeface="+mn-cs"/>
                      </a:endParaRPr>
                    </a:p>
                  </a:txBody>
                  <a:tcPr>
                    <a:solidFill>
                      <a:schemeClr val="bg1"/>
                    </a:solidFill>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r>
                        <a:rPr lang="en-US" sz="2000" i="1" u="none" strike="noStrike" kern="1200" baseline="0" dirty="0" smtClean="0"/>
                        <a:t>Aggregate value of credit notes which have been accounted for in the audited Annual Financial Statement but were not admissible under Section 34 of the CGST Act shall be declared here. </a:t>
                      </a:r>
                      <a:endParaRPr lang="en-US" sz="18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bl>
          </a:graphicData>
        </a:graphic>
      </p:graphicFrame>
      <p:sp>
        <p:nvSpPr>
          <p:cNvPr id="4" name="Rectangle 3"/>
          <p:cNvSpPr/>
          <p:nvPr/>
        </p:nvSpPr>
        <p:spPr>
          <a:xfrm>
            <a:off x="8551192" y="868650"/>
            <a:ext cx="3024336" cy="400110"/>
          </a:xfrm>
          <a:prstGeom prst="rect">
            <a:avLst/>
          </a:prstGeom>
          <a:solidFill>
            <a:schemeClr val="bg1"/>
          </a:solidFill>
        </p:spPr>
        <p:txBody>
          <a:bodyPr wrap="square">
            <a:spAutoFit/>
          </a:bodyPr>
          <a:lstStyle/>
          <a:p>
            <a:r>
              <a:rPr lang="en-US" sz="200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(Amount in ₹ in all tables) 	</a:t>
            </a:r>
          </a:p>
        </p:txBody>
      </p:sp>
    </p:spTree>
    <p:extLst>
      <p:ext uri="{BB962C8B-B14F-4D97-AF65-F5344CB8AC3E}">
        <p14:creationId xmlns:p14="http://schemas.microsoft.com/office/powerpoint/2010/main" val="351490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88640"/>
            <a:ext cx="11449272" cy="523220"/>
          </a:xfrm>
          <a:prstGeom prst="rect">
            <a:avLst/>
          </a:prstGeom>
          <a:solidFill>
            <a:schemeClr val="bg1"/>
          </a:solid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val="1928551534"/>
              </p:ext>
            </p:extLst>
          </p:nvPr>
        </p:nvGraphicFramePr>
        <p:xfrm>
          <a:off x="342280" y="908720"/>
          <a:ext cx="11449272" cy="5730240"/>
        </p:xfrm>
        <a:graphic>
          <a:graphicData uri="http://schemas.openxmlformats.org/drawingml/2006/table">
            <a:tbl>
              <a:tblPr firstRow="1" bandRow="1">
                <a:tableStyleId>{616DA210-FB5B-4158-B5E0-FEB733F419BA}</a:tableStyleId>
              </a:tblPr>
              <a:tblGrid>
                <a:gridCol w="1315988"/>
                <a:gridCol w="7396980"/>
                <a:gridCol w="720080"/>
                <a:gridCol w="2016224"/>
              </a:tblGrid>
              <a:tr h="280040">
                <a:tc>
                  <a:txBody>
                    <a:bodyPr/>
                    <a:lstStyle/>
                    <a:p>
                      <a:pPr lvl="2"/>
                      <a:r>
                        <a:rPr lang="en-IN" sz="2400" b="1" dirty="0" smtClean="0"/>
                        <a:t>K</a:t>
                      </a:r>
                      <a:endParaRPr lang="en-IN" sz="2400" b="1" dirty="0"/>
                    </a:p>
                  </a:txBody>
                  <a:tcPr>
                    <a:solidFill>
                      <a:schemeClr val="bg1"/>
                    </a:solidFill>
                  </a:tcPr>
                </a:tc>
                <a:tc>
                  <a:txBody>
                    <a:bodyPr/>
                    <a:lstStyle/>
                    <a:p>
                      <a:r>
                        <a:rPr lang="en-US" sz="2400" b="1" u="none" strike="noStrike" kern="1200" baseline="0" dirty="0" smtClean="0"/>
                        <a:t>Adjustments on account of supply of goods by SEZ units to DTA Units </a:t>
                      </a:r>
                      <a:endParaRPr lang="en-US" sz="24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t>(-)</a:t>
                      </a:r>
                      <a:endParaRPr lang="en-IN" sz="2400" b="1"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400" u="none" strike="noStrike" kern="1200" baseline="0" dirty="0" smtClean="0">
                        <a:solidFill>
                          <a:schemeClr val="tx1"/>
                        </a:solidFill>
                        <a:latin typeface="+mn-lt"/>
                        <a:ea typeface="+mn-ea"/>
                        <a:cs typeface="+mn-cs"/>
                      </a:endParaRPr>
                    </a:p>
                  </a:txBody>
                  <a:tcPr>
                    <a:solidFill>
                      <a:schemeClr val="bg1"/>
                    </a:solidFill>
                  </a:tcPr>
                </a:tc>
              </a:tr>
              <a:tr h="280040">
                <a:tc>
                  <a:txBody>
                    <a:bodyPr/>
                    <a:lstStyle/>
                    <a:p>
                      <a:endParaRPr lang="en-IN" sz="2400" dirty="0"/>
                    </a:p>
                  </a:txBody>
                  <a:tcPr>
                    <a:solidFill>
                      <a:schemeClr val="bg1"/>
                    </a:solidFill>
                  </a:tcPr>
                </a:tc>
                <a:tc gridSpan="3">
                  <a:txBody>
                    <a:bodyPr/>
                    <a:lstStyle/>
                    <a:p>
                      <a:r>
                        <a:rPr lang="en-US" sz="2000" i="1" u="none" strike="noStrike" kern="1200" baseline="0" dirty="0" smtClean="0"/>
                        <a:t>Aggregate value of all goods supplied by SEZs to DTA units for which the DTA units have filed bill of entry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L</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t>Turnover for the period under composition scheme </a:t>
                      </a:r>
                      <a:endParaRPr lang="en-US" sz="24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IN" sz="2400" b="1" u="none" strike="noStrike" kern="1200" baseline="0" dirty="0" smtClean="0"/>
                        <a:t>(-)</a:t>
                      </a:r>
                      <a:endParaRPr lang="en-IN" sz="24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endParaRPr lang="en-US" sz="2400" b="1" u="none" strike="noStrike" kern="1200" baseline="0" dirty="0" smtClean="0">
                        <a:solidFill>
                          <a:schemeClr val="tx1"/>
                        </a:solidFill>
                        <a:latin typeface="+mn-lt"/>
                        <a:ea typeface="+mn-ea"/>
                        <a:cs typeface="+mn-cs"/>
                      </a:endParaRPr>
                    </a:p>
                  </a:txBody>
                  <a:tcPr>
                    <a:solidFill>
                      <a:schemeClr val="bg1"/>
                    </a:solidFill>
                  </a:tcPr>
                </a:tc>
              </a:tr>
              <a:tr h="359790">
                <a:tc>
                  <a:txBody>
                    <a:bodyPr/>
                    <a:lstStyle/>
                    <a:p>
                      <a:pPr marL="457154" lvl="1"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pPr marL="0" algn="l" defTabSz="914306" rtl="0" eaLnBrk="1" latinLnBrk="0" hangingPunct="1"/>
                      <a:r>
                        <a:rPr lang="en-US" sz="2000" i="1" u="none" strike="noStrike" kern="1200" baseline="0" dirty="0" smtClean="0"/>
                        <a:t>There may be cases where registered persons might have opted out of the composition scheme during the current financial year. Their turnover as per the audited Annual Financial Statement would include turnover both as composition taxpayer as well as normal taxpayer. Therefore, the turnover for which GST was paid under the composition scheme shall be declared here.</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3" algn="l" defTabSz="914306" rtl="0" eaLnBrk="1" latinLnBrk="0" hangingPunct="1"/>
                      <a:r>
                        <a:rPr lang="en-IN" sz="2400" b="1" u="none" strike="noStrike" kern="1200" baseline="0" dirty="0" smtClean="0"/>
                        <a:t>M</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t>Adjustments in turnover under section 15 and rules thereunder</a:t>
                      </a:r>
                      <a:endParaRPr lang="en-US" sz="24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IN" sz="2000" b="1" u="none" strike="noStrike" kern="1200" baseline="0" dirty="0" smtClean="0"/>
                        <a:t>(+/-) </a:t>
                      </a:r>
                      <a:endParaRPr lang="en-IN" sz="2000" b="1"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dirty="0"/>
                    </a:p>
                  </a:txBody>
                  <a:tcPr>
                    <a:solidFill>
                      <a:schemeClr val="bg1"/>
                    </a:solidFill>
                  </a:tcPr>
                </a:tc>
              </a:tr>
              <a:tr h="359790">
                <a:tc>
                  <a:txBody>
                    <a:bodyPr/>
                    <a:lstStyle/>
                    <a:p>
                      <a:pPr marL="457154" lvl="1" algn="l" defTabSz="914306" rtl="0" eaLnBrk="1" latinLnBrk="0" hangingPunct="1"/>
                      <a:endParaRPr lang="en-IN" sz="2400" b="0" i="0" u="none" strike="noStrike" kern="1200" baseline="0" dirty="0">
                        <a:solidFill>
                          <a:schemeClr val="dk1"/>
                        </a:solidFill>
                        <a:latin typeface="+mn-lt"/>
                        <a:ea typeface="+mn-ea"/>
                        <a:cs typeface="+mn-cs"/>
                      </a:endParaRPr>
                    </a:p>
                  </a:txBody>
                  <a:tcPr>
                    <a:solidFill>
                      <a:schemeClr val="bg1"/>
                    </a:solidFill>
                  </a:tcPr>
                </a:tc>
                <a:tc gridSpan="3">
                  <a:txBody>
                    <a:bodyPr/>
                    <a:lstStyle/>
                    <a:p>
                      <a:r>
                        <a:rPr lang="en-US" sz="2000" i="1" u="none" strike="noStrike" kern="1200" baseline="0" dirty="0" smtClean="0"/>
                        <a:t>There may be cases where the taxable value and the invoice value differ due to valuation principles under section 15 of the CGST Act, 2017 and rules thereunder. Therefore, any difference between the turnover reported in the Annual Return (GSTR 9) and turnover reported in the audited Annual Financial Statement due to difference in valuation of supplies shall be declared here.</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sz="1800" b="0" i="0" u="none" strike="noStrike" kern="1200" baseline="0" dirty="0" smtClean="0">
                        <a:solidFill>
                          <a:schemeClr val="dk1"/>
                        </a:solidFill>
                        <a:latin typeface="+mn-lt"/>
                        <a:ea typeface="+mn-ea"/>
                        <a:cs typeface="+mn-cs"/>
                      </a:endParaRPr>
                    </a:p>
                  </a:txBody>
                  <a:tcPr/>
                </a:tc>
                <a:tc hMerge="1">
                  <a:txBody>
                    <a:bodyPr/>
                    <a:lstStyle/>
                    <a:p>
                      <a:endParaRPr lang="en-IN" dirty="0"/>
                    </a:p>
                  </a:txBody>
                  <a:tcPr/>
                </a:tc>
              </a:tr>
            </a:tbl>
          </a:graphicData>
        </a:graphic>
      </p:graphicFrame>
      <p:sp>
        <p:nvSpPr>
          <p:cNvPr id="4" name="TextBox 3"/>
          <p:cNvSpPr txBox="1"/>
          <p:nvPr/>
        </p:nvSpPr>
        <p:spPr>
          <a:xfrm>
            <a:off x="4950792" y="2348880"/>
            <a:ext cx="6768751" cy="2862322"/>
          </a:xfrm>
          <a:prstGeom prst="rect">
            <a:avLst/>
          </a:prstGeom>
          <a:solidFill>
            <a:srgbClr val="0000FF"/>
          </a:solidFill>
        </p:spPr>
        <p:txBody>
          <a:bodyPr wrap="square" rtlCol="0">
            <a:spAutoFit/>
          </a:bodyPr>
          <a:lstStyle/>
          <a:p>
            <a:pPr marL="342900" indent="-342900">
              <a:buFontTx/>
              <a:buChar char="-"/>
            </a:pPr>
            <a:r>
              <a:rPr lang="en-US" sz="3000" b="1" i="1" dirty="0" smtClean="0">
                <a:solidFill>
                  <a:schemeClr val="bg1"/>
                </a:solidFill>
                <a:latin typeface="Arial Narrow" panose="020B0606020202030204" pitchFamily="34" charset="0"/>
              </a:rPr>
              <a:t>Construction contracts where materials are supplied by awarder,  though contractor is responsible;</a:t>
            </a:r>
          </a:p>
          <a:p>
            <a:pPr marL="342900" indent="-342900">
              <a:buFontTx/>
              <a:buChar char="-"/>
            </a:pPr>
            <a:r>
              <a:rPr lang="en-US" sz="3000" b="1" i="1" dirty="0" smtClean="0">
                <a:solidFill>
                  <a:schemeClr val="bg1"/>
                </a:solidFill>
                <a:latin typeface="Arial Narrow" panose="020B0606020202030204" pitchFamily="34" charset="0"/>
              </a:rPr>
              <a:t>Incidental charges like transportation not accounted as income;</a:t>
            </a:r>
          </a:p>
          <a:p>
            <a:pPr marL="342900" indent="-342900">
              <a:buFontTx/>
              <a:buChar char="-"/>
            </a:pPr>
            <a:r>
              <a:rPr lang="en-US" sz="3000" b="1" i="1" dirty="0" smtClean="0">
                <a:solidFill>
                  <a:schemeClr val="bg1"/>
                </a:solidFill>
                <a:latin typeface="Arial Narrow" panose="020B0606020202030204" pitchFamily="34" charset="0"/>
              </a:rPr>
              <a:t>Valuation rules adjustments.</a:t>
            </a:r>
          </a:p>
        </p:txBody>
      </p:sp>
    </p:spTree>
    <p:extLst>
      <p:ext uri="{BB962C8B-B14F-4D97-AF65-F5344CB8AC3E}">
        <p14:creationId xmlns:p14="http://schemas.microsoft.com/office/powerpoint/2010/main" val="409653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88640"/>
            <a:ext cx="11305255" cy="523220"/>
          </a:xfrm>
          <a:prstGeom prst="rect">
            <a:avLst/>
          </a:prstGeom>
          <a:solidFill>
            <a:schemeClr val="bg1"/>
          </a:solid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val="3930126976"/>
              </p:ext>
            </p:extLst>
          </p:nvPr>
        </p:nvGraphicFramePr>
        <p:xfrm>
          <a:off x="342280" y="908720"/>
          <a:ext cx="11449272" cy="5364480"/>
        </p:xfrm>
        <a:graphic>
          <a:graphicData uri="http://schemas.openxmlformats.org/drawingml/2006/table">
            <a:tbl>
              <a:tblPr firstRow="1" bandRow="1">
                <a:tableStyleId>{616DA210-FB5B-4158-B5E0-FEB733F419BA}</a:tableStyleId>
              </a:tblPr>
              <a:tblGrid>
                <a:gridCol w="1315988"/>
                <a:gridCol w="7396980"/>
                <a:gridCol w="720080"/>
                <a:gridCol w="2016224"/>
              </a:tblGrid>
              <a:tr h="359790">
                <a:tc>
                  <a:txBody>
                    <a:bodyPr/>
                    <a:lstStyle/>
                    <a:p>
                      <a:pPr marL="914306" lvl="3" algn="l" defTabSz="914306" rtl="0" eaLnBrk="1" latinLnBrk="0" hangingPunct="1"/>
                      <a:r>
                        <a:rPr lang="en-IN" sz="2400" u="none" strike="noStrike" kern="1200" baseline="0" dirty="0" smtClean="0"/>
                        <a:t>N</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US" sz="2400" u="none" strike="noStrike" kern="1200" baseline="0" dirty="0" smtClean="0"/>
                        <a:t>Adjustments in turnover due to foreign exchange fluctuations </a:t>
                      </a:r>
                      <a:endParaRPr lang="en-US" sz="24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IN" sz="2000" u="none" strike="noStrike" kern="1200" baseline="0" dirty="0" smtClean="0"/>
                        <a:t>(+/-) </a:t>
                      </a:r>
                      <a:endParaRPr lang="en-IN" sz="20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endParaRPr lang="en-US" sz="2000" b="1" u="none" strike="noStrike" kern="1200" baseline="0" dirty="0" smtClean="0">
                        <a:solidFill>
                          <a:schemeClr val="tx1"/>
                        </a:solidFill>
                        <a:latin typeface="+mn-lt"/>
                        <a:ea typeface="+mn-ea"/>
                        <a:cs typeface="+mn-cs"/>
                      </a:endParaRPr>
                    </a:p>
                  </a:txBody>
                  <a:tcPr>
                    <a:solidFill>
                      <a:schemeClr val="bg1"/>
                    </a:solidFill>
                  </a:tcPr>
                </a:tc>
              </a:tr>
              <a:tr h="359790">
                <a:tc>
                  <a:txBody>
                    <a:bodyPr/>
                    <a:lstStyle/>
                    <a:p>
                      <a:pPr marL="0" lvl="1" algn="l" defTabSz="914306" rtl="0" eaLnBrk="1" latinLnBrk="0" hangingPunct="1"/>
                      <a:endParaRPr lang="en-IN" sz="2000" b="1"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000" i="1" u="none" strike="noStrike" kern="1200" baseline="0" dirty="0" smtClean="0"/>
                        <a:t>Any difference between the turnover reported in the Annual Return (GSTR9) and turnover reported in the audited Annual Financial Statement due to foreign exchange fluctuations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sz="18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3" algn="l" defTabSz="914306" rtl="0" eaLnBrk="1" latinLnBrk="0" hangingPunct="1"/>
                      <a:r>
                        <a:rPr lang="en-IN" sz="2400" b="1" u="none" strike="noStrike" kern="1200" baseline="0" dirty="0" smtClean="0"/>
                        <a:t>O</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t>Adjustments in turnover due to reasons not listed above </a:t>
                      </a:r>
                      <a:endParaRPr lang="en-US" sz="24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IN" sz="2000" b="1" u="none" strike="noStrike" kern="1200" baseline="0" dirty="0" smtClean="0"/>
                        <a:t>(+/-) </a:t>
                      </a:r>
                      <a:endParaRPr lang="en-IN" sz="2000" b="1" u="none" strike="noStrike" kern="1200" baseline="0" dirty="0" smtClean="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endParaRPr lang="en-US" sz="2000" b="1" u="none" strike="noStrike" kern="1200" baseline="0" dirty="0" smtClean="0">
                        <a:solidFill>
                          <a:schemeClr val="tx1"/>
                        </a:solidFill>
                        <a:latin typeface="+mn-lt"/>
                        <a:ea typeface="+mn-ea"/>
                        <a:cs typeface="+mn-cs"/>
                      </a:endParaRPr>
                    </a:p>
                  </a:txBody>
                  <a:tcPr>
                    <a:solidFill>
                      <a:schemeClr val="bg1"/>
                    </a:solidFill>
                  </a:tcPr>
                </a:tc>
              </a:tr>
              <a:tr h="359790">
                <a:tc>
                  <a:txBody>
                    <a:bodyPr/>
                    <a:lstStyle/>
                    <a:p>
                      <a:pPr marL="0" lvl="1" algn="l" defTabSz="914306" rtl="0" eaLnBrk="1" latinLnBrk="0" hangingPunct="1"/>
                      <a:endParaRPr lang="en-IN" sz="2400" b="1"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000" i="1" u="none" strike="noStrike" kern="1200" baseline="0" dirty="0" smtClean="0"/>
                        <a:t>Any difference between the turnover reported in the Annual Return (GSTR9) and turnover reported in the audited Annual Financial Statement due to reasons not listed above shall be declared here. </a:t>
                      </a:r>
                      <a:r>
                        <a:rPr lang="en-US" sz="1800" i="1" u="none" strike="noStrike" kern="1200" baseline="0" dirty="0" smtClean="0"/>
                        <a:t>	</a:t>
                      </a:r>
                      <a:endParaRPr lang="en-US" sz="18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sz="18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P</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r>
                        <a:rPr lang="en-US" sz="2400" b="1" u="none" strike="noStrike" kern="1200" baseline="0" dirty="0" smtClean="0"/>
                        <a:t>Annual turnover after adjustments as above </a:t>
                      </a:r>
                      <a:endParaRPr lang="en-US" sz="2400" b="1" u="none" strike="noStrike" kern="1200" baseline="0" dirty="0" smtClean="0">
                        <a:solidFill>
                          <a:schemeClr val="tx1"/>
                        </a:solidFill>
                        <a:latin typeface="+mn-lt"/>
                        <a:ea typeface="+mn-ea"/>
                        <a:cs typeface="+mn-cs"/>
                      </a:endParaRPr>
                    </a:p>
                  </a:txBody>
                  <a:tcPr>
                    <a:solidFill>
                      <a:schemeClr val="bg1"/>
                    </a:solidFill>
                  </a:tcPr>
                </a:tc>
                <a:tc gridSpan="2">
                  <a:txBody>
                    <a:bodyPr/>
                    <a:lstStyle/>
                    <a:p>
                      <a:pPr algn="ctr"/>
                      <a:r>
                        <a:rPr lang="en-IN" sz="1800" b="1"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3" algn="l" defTabSz="914306" rtl="0" eaLnBrk="1" latinLnBrk="0" hangingPunct="1"/>
                      <a:r>
                        <a:rPr lang="en-IN" sz="2400" b="1" u="none" strike="noStrike" kern="1200" baseline="0" dirty="0" smtClean="0"/>
                        <a:t>Q</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pPr marL="0" algn="l" defTabSz="914306" rtl="0" eaLnBrk="1" latinLnBrk="0" hangingPunct="1"/>
                      <a:r>
                        <a:rPr lang="en-US" sz="2400" b="1" u="none" strike="noStrike" kern="1200" baseline="0" dirty="0" smtClean="0"/>
                        <a:t>Turnover as declared in Annual Return (GSTR9) </a:t>
                      </a:r>
                      <a:endParaRPr lang="en-US" sz="2400" b="1" u="none" strike="noStrike" kern="1200" baseline="0" dirty="0" smtClean="0">
                        <a:solidFill>
                          <a:schemeClr val="tx1"/>
                        </a:solidFill>
                        <a:latin typeface="+mn-lt"/>
                        <a:ea typeface="+mn-ea"/>
                        <a:cs typeface="+mn-cs"/>
                      </a:endParaRPr>
                    </a:p>
                  </a:txBody>
                  <a:tcPr>
                    <a:solidFill>
                      <a:schemeClr val="bg1"/>
                    </a:solidFill>
                  </a:tcPr>
                </a:tc>
                <a:tc gridSpan="2">
                  <a:txBody>
                    <a:bodyPr/>
                    <a:lstStyle/>
                    <a:p>
                      <a:pPr marL="0" algn="ctr" defTabSz="914306" rtl="0" eaLnBrk="1" latinLnBrk="0" hangingPunct="1"/>
                      <a:endParaRPr lang="en-IN"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0" lvl="1" algn="l" defTabSz="914306" rtl="0" eaLnBrk="1" latinLnBrk="0" hangingPunct="1"/>
                      <a:endParaRPr lang="en-IN" sz="2400" b="1" u="none" strike="noStrike" kern="1200" baseline="0" dirty="0">
                        <a:solidFill>
                          <a:schemeClr val="tx1"/>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Annual turnover as declared in the Annual Return (GSTR 9) shall be declared here. This turnover may be derived from Sr. No. 5N, 10 and 11 of Annual </a:t>
                      </a:r>
                      <a:r>
                        <a:rPr lang="en-IN" sz="2000" i="1" u="none" strike="noStrike" kern="1200" baseline="0" dirty="0" smtClean="0"/>
                        <a:t>Return (GSTR 9). 	</a:t>
                      </a:r>
                      <a:endParaRPr lang="en-IN"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marL="0" algn="ctr"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IN"/>
                    </a:p>
                  </a:txBody>
                  <a:tcPr/>
                </a:tc>
              </a:tr>
              <a:tr h="359790">
                <a:tc>
                  <a:txBody>
                    <a:bodyPr/>
                    <a:lstStyle/>
                    <a:p>
                      <a:pPr marL="914306" lvl="3" algn="l" defTabSz="914306" rtl="0" eaLnBrk="1" latinLnBrk="0" hangingPunct="1"/>
                      <a:r>
                        <a:rPr lang="en-IN" sz="2400" b="1" u="none" strike="noStrike" kern="1200" baseline="0" dirty="0" smtClean="0"/>
                        <a:t>R</a:t>
                      </a:r>
                      <a:endParaRPr lang="en-IN" sz="2400" b="1"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Un-Reconciled turnover (Q - P) </a:t>
                      </a:r>
                      <a:endParaRPr lang="en-IN" sz="2400" b="1" u="none" strike="noStrike" kern="1200" baseline="0" dirty="0" smtClean="0">
                        <a:solidFill>
                          <a:schemeClr val="tx1"/>
                        </a:solidFill>
                        <a:latin typeface="+mn-lt"/>
                        <a:ea typeface="+mn-ea"/>
                        <a:cs typeface="+mn-cs"/>
                      </a:endParaRPr>
                    </a:p>
                  </a:txBody>
                  <a:tcPr>
                    <a:solidFill>
                      <a:schemeClr val="bg1"/>
                    </a:solidFill>
                  </a:tcPr>
                </a:tc>
                <a:tc gridSpan="2">
                  <a:txBody>
                    <a:bodyPr/>
                    <a:lstStyle/>
                    <a:p>
                      <a:pPr algn="ctr"/>
                      <a:r>
                        <a:rPr lang="en-IN" sz="1800" b="1" u="none" strike="noStrike" kern="1200" baseline="0" dirty="0" smtClean="0"/>
                        <a:t>AT1 	</a:t>
                      </a:r>
                      <a:endParaRPr lang="en-IN" sz="18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sz="1800" b="0" i="0" u="none" strike="noStrike" kern="1200" baseline="0" dirty="0" smtClean="0">
                        <a:solidFill>
                          <a:schemeClr val="dk1"/>
                        </a:solidFill>
                        <a:latin typeface="+mn-lt"/>
                        <a:ea typeface="+mn-ea"/>
                        <a:cs typeface="+mn-cs"/>
                      </a:endParaRPr>
                    </a:p>
                  </a:txBody>
                  <a:tcPr/>
                </a:tc>
              </a:tr>
            </a:tbl>
          </a:graphicData>
        </a:graphic>
      </p:graphicFrame>
      <p:sp>
        <p:nvSpPr>
          <p:cNvPr id="2" name="Line Callout 1 1"/>
          <p:cNvSpPr/>
          <p:nvPr/>
        </p:nvSpPr>
        <p:spPr>
          <a:xfrm>
            <a:off x="9343280" y="620688"/>
            <a:ext cx="2088232" cy="151216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2 types; one at the time of supply; other at the time of realisation of proceeds</a:t>
            </a:r>
            <a:endParaRPr lang="en-IN" dirty="0"/>
          </a:p>
        </p:txBody>
      </p:sp>
      <p:pic>
        <p:nvPicPr>
          <p:cNvPr id="6" name="Picture 5" descr="Screen Clipping"/>
          <p:cNvPicPr>
            <a:picLocks noChangeAspect="1"/>
          </p:cNvPicPr>
          <p:nvPr/>
        </p:nvPicPr>
        <p:blipFill>
          <a:blip r:embed="rId2"/>
          <a:stretch>
            <a:fillRect/>
          </a:stretch>
        </p:blipFill>
        <p:spPr>
          <a:xfrm>
            <a:off x="6027737" y="3387723"/>
            <a:ext cx="6350" cy="82554"/>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616" y="826608"/>
            <a:ext cx="9633380" cy="5410704"/>
          </a:xfrm>
          <a:prstGeom prst="rect">
            <a:avLst/>
          </a:prstGeom>
        </p:spPr>
      </p:pic>
      <p:sp>
        <p:nvSpPr>
          <p:cNvPr id="11" name="TextBox 10"/>
          <p:cNvSpPr txBox="1"/>
          <p:nvPr/>
        </p:nvSpPr>
        <p:spPr>
          <a:xfrm>
            <a:off x="5598864" y="3037543"/>
            <a:ext cx="6264696" cy="2862322"/>
          </a:xfrm>
          <a:prstGeom prst="rect">
            <a:avLst/>
          </a:prstGeom>
          <a:solidFill>
            <a:srgbClr val="0000FF"/>
          </a:solidFill>
        </p:spPr>
        <p:txBody>
          <a:bodyPr wrap="square" rtlCol="0">
            <a:spAutoFit/>
          </a:bodyPr>
          <a:lstStyle/>
          <a:p>
            <a:r>
              <a:rPr lang="en-IN" i="1" dirty="0">
                <a:solidFill>
                  <a:schemeClr val="bg1"/>
                </a:solidFill>
              </a:rPr>
              <a:t>The turnover </a:t>
            </a:r>
            <a:r>
              <a:rPr lang="en-IN" i="1" dirty="0" smtClean="0">
                <a:solidFill>
                  <a:schemeClr val="bg1"/>
                </a:solidFill>
              </a:rPr>
              <a:t>arrived </a:t>
            </a:r>
            <a:r>
              <a:rPr lang="en-US" i="1" dirty="0" smtClean="0">
                <a:solidFill>
                  <a:schemeClr val="bg1"/>
                </a:solidFill>
              </a:rPr>
              <a:t>at Sl.No.5P </a:t>
            </a:r>
            <a:r>
              <a:rPr lang="en-US" i="1" dirty="0">
                <a:solidFill>
                  <a:schemeClr val="bg1"/>
                </a:solidFill>
              </a:rPr>
              <a:t>shall comprise of the following:</a:t>
            </a:r>
          </a:p>
          <a:p>
            <a:r>
              <a:rPr lang="en-US" i="1" dirty="0">
                <a:solidFill>
                  <a:schemeClr val="bg1"/>
                </a:solidFill>
              </a:rPr>
              <a:t>(a) </a:t>
            </a:r>
            <a:r>
              <a:rPr lang="en-US" i="1" dirty="0" smtClean="0">
                <a:solidFill>
                  <a:schemeClr val="bg1"/>
                </a:solidFill>
              </a:rPr>
              <a:t>Taxable </a:t>
            </a:r>
            <a:r>
              <a:rPr lang="en-US" i="1" dirty="0">
                <a:solidFill>
                  <a:schemeClr val="bg1"/>
                </a:solidFill>
              </a:rPr>
              <a:t>turnover of outward supply of goods and / or services;</a:t>
            </a:r>
          </a:p>
          <a:p>
            <a:r>
              <a:rPr lang="en-US" i="1" dirty="0">
                <a:solidFill>
                  <a:schemeClr val="bg1"/>
                </a:solidFill>
              </a:rPr>
              <a:t>(b) Exempt turnover of outward supply of goods and / or services;</a:t>
            </a:r>
          </a:p>
          <a:p>
            <a:r>
              <a:rPr lang="en-IN" i="1" dirty="0">
                <a:solidFill>
                  <a:schemeClr val="bg1"/>
                </a:solidFill>
              </a:rPr>
              <a:t>(c) Non-GST outward supplies turnover;</a:t>
            </a:r>
          </a:p>
          <a:p>
            <a:r>
              <a:rPr lang="en-US" i="1" dirty="0">
                <a:solidFill>
                  <a:schemeClr val="bg1"/>
                </a:solidFill>
              </a:rPr>
              <a:t>(d) Exports of goods and / or services turnover;</a:t>
            </a:r>
          </a:p>
          <a:p>
            <a:r>
              <a:rPr lang="en-US" i="1" dirty="0">
                <a:solidFill>
                  <a:schemeClr val="bg1"/>
                </a:solidFill>
              </a:rPr>
              <a:t>(e) Outward supplies liable to GST under reverse charge mechanism.</a:t>
            </a:r>
            <a:endParaRPr lang="en-IN" i="1" dirty="0">
              <a:solidFill>
                <a:schemeClr val="bg1"/>
              </a:solidFill>
            </a:endParaRPr>
          </a:p>
        </p:txBody>
      </p:sp>
    </p:spTree>
    <p:extLst>
      <p:ext uri="{BB962C8B-B14F-4D97-AF65-F5344CB8AC3E}">
        <p14:creationId xmlns:p14="http://schemas.microsoft.com/office/powerpoint/2010/main" val="890736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9"/>
                                        </p:tgtEl>
                                      </p:cBhvr>
                                    </p:animEffect>
                                    <p:anim calcmode="lin" valueType="num">
                                      <p:cBhvr>
                                        <p:cTn id="22"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9"/>
                                        </p:tgtEl>
                                        <p:attrNameLst>
                                          <p:attrName>ppt_h</p:attrName>
                                        </p:attrNameLst>
                                      </p:cBhvr>
                                      <p:tavLst>
                                        <p:tav tm="0">
                                          <p:val>
                                            <p:strVal val="ppt_h"/>
                                          </p:val>
                                        </p:tav>
                                        <p:tav tm="100000">
                                          <p:val>
                                            <p:strVal val="ppt_h"/>
                                          </p:val>
                                        </p:tav>
                                      </p:tavLst>
                                    </p:anim>
                                    <p:set>
                                      <p:cBhvr>
                                        <p:cTn id="24" dur="1" fill="hold">
                                          <p:stCondLst>
                                            <p:cond delay="19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3"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2" animBg="1"/>
      <p:bldP spid="11"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88640"/>
            <a:ext cx="11449272" cy="523220"/>
          </a:xfrm>
          <a:prstGeom prst="rect">
            <a:avLst/>
          </a:prstGeom>
          <a:solidFill>
            <a:schemeClr val="bg1"/>
          </a:solid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val="2917410398"/>
              </p:ext>
            </p:extLst>
          </p:nvPr>
        </p:nvGraphicFramePr>
        <p:xfrm>
          <a:off x="342280" y="908720"/>
          <a:ext cx="11449272" cy="1783080"/>
        </p:xfrm>
        <a:graphic>
          <a:graphicData uri="http://schemas.openxmlformats.org/drawingml/2006/table">
            <a:tbl>
              <a:tblPr firstRow="1" bandRow="1">
                <a:tableStyleId>{616DA210-FB5B-4158-B5E0-FEB733F419BA}</a:tableStyleId>
              </a:tblPr>
              <a:tblGrid>
                <a:gridCol w="1315988"/>
                <a:gridCol w="7396980"/>
                <a:gridCol w="2736304"/>
              </a:tblGrid>
              <a:tr h="359790">
                <a:tc>
                  <a:txBody>
                    <a:bodyPr/>
                    <a:lstStyle/>
                    <a:p>
                      <a:pPr marL="0" algn="l" defTabSz="914306" rtl="0" eaLnBrk="1" latinLnBrk="0" hangingPunct="1"/>
                      <a:r>
                        <a:rPr lang="en-IN" sz="2400" u="none" strike="noStrike" kern="1200" baseline="0" dirty="0" smtClean="0"/>
                        <a:t>6</a:t>
                      </a:r>
                      <a:endParaRPr lang="en-IN" sz="2400" b="1" u="none" strike="noStrike" kern="1200" baseline="0" dirty="0">
                        <a:solidFill>
                          <a:schemeClr val="tx1"/>
                        </a:solidFill>
                        <a:latin typeface="+mn-lt"/>
                        <a:ea typeface="+mn-ea"/>
                        <a:cs typeface="+mn-cs"/>
                      </a:endParaRPr>
                    </a:p>
                  </a:txBody>
                  <a:tcPr>
                    <a:solidFill>
                      <a:schemeClr val="bg1"/>
                    </a:solidFill>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Reasons for Un - Reconciled difference in Annual Gross Turnover </a:t>
                      </a:r>
                      <a:endParaRPr lang="en-US" sz="2400" b="1" u="none" strike="noStrike" kern="1200" baseline="0" dirty="0" smtClean="0">
                        <a:solidFill>
                          <a:schemeClr val="tx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300" b="0" u="none" strike="noStrike" kern="1200" baseline="0" dirty="0" smtClean="0"/>
                        <a:t>A</a:t>
                      </a:r>
                      <a:endParaRPr lang="en-IN" sz="23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300" b="0" u="none" strike="noStrike" kern="1200" baseline="0" dirty="0" smtClean="0"/>
                        <a:t>Reason 1 	</a:t>
                      </a:r>
                      <a:endParaRPr lang="en-IN" sz="23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2300" b="0" u="none" strike="noStrike" kern="1200" baseline="0" dirty="0" smtClean="0"/>
                        <a:t>&lt;&lt;Text&gt;&gt; 	</a:t>
                      </a:r>
                      <a:endParaRPr lang="en-IN" sz="23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914306" lvl="2" algn="l" defTabSz="914306" rtl="0" eaLnBrk="1" latinLnBrk="0" hangingPunct="1"/>
                      <a:r>
                        <a:rPr lang="en-IN" sz="2300" b="0" u="none" strike="noStrike" kern="1200" baseline="0" dirty="0" smtClean="0"/>
                        <a:t>B</a:t>
                      </a:r>
                      <a:endParaRPr lang="en-IN" sz="23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300" b="0" u="none" strike="noStrike" kern="1200" baseline="0" dirty="0" smtClean="0"/>
                        <a:t>Reason 1 	</a:t>
                      </a:r>
                      <a:endParaRPr lang="en-IN" sz="23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2300" b="0" u="none" strike="noStrike" kern="1200" baseline="0" dirty="0" smtClean="0"/>
                        <a:t>&lt;&lt;Text&gt;&gt; 	</a:t>
                      </a:r>
                      <a:endParaRPr lang="en-IN" sz="23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914306" lvl="2" algn="l" defTabSz="914306" rtl="0" eaLnBrk="1" latinLnBrk="0" hangingPunct="1"/>
                      <a:r>
                        <a:rPr lang="en-IN" sz="2300" b="0" u="none" strike="noStrike" kern="1200" baseline="0" dirty="0" smtClean="0"/>
                        <a:t>C</a:t>
                      </a:r>
                      <a:endParaRPr lang="en-IN" sz="23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300" b="0" u="none" strike="noStrike" kern="1200" baseline="0" dirty="0" smtClean="0"/>
                        <a:t>Reason 1 	</a:t>
                      </a:r>
                      <a:endParaRPr lang="en-IN" sz="23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2300" b="0" u="none" strike="noStrike" kern="1200" baseline="0" dirty="0" smtClean="0"/>
                        <a:t>&lt;&lt;Text&gt;&gt; 	</a:t>
                      </a:r>
                      <a:endParaRPr lang="en-IN" sz="2300" b="0"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
        <p:nvSpPr>
          <p:cNvPr id="4" name="TextBox 3"/>
          <p:cNvSpPr txBox="1"/>
          <p:nvPr/>
        </p:nvSpPr>
        <p:spPr>
          <a:xfrm>
            <a:off x="234268" y="3933056"/>
            <a:ext cx="6264696" cy="1477328"/>
          </a:xfrm>
          <a:prstGeom prst="rect">
            <a:avLst/>
          </a:prstGeom>
          <a:solidFill>
            <a:srgbClr val="0000FF"/>
          </a:solidFill>
        </p:spPr>
        <p:txBody>
          <a:bodyPr wrap="square" rtlCol="0">
            <a:spAutoFit/>
          </a:bodyPr>
          <a:lstStyle/>
          <a:p>
            <a:r>
              <a:rPr lang="en-US" i="1" dirty="0" smtClean="0">
                <a:solidFill>
                  <a:schemeClr val="bg1"/>
                </a:solidFill>
              </a:rPr>
              <a:t>Amounts shown in financials, but</a:t>
            </a:r>
          </a:p>
          <a:p>
            <a:r>
              <a:rPr lang="en-US" i="1" dirty="0" smtClean="0">
                <a:solidFill>
                  <a:schemeClr val="bg1"/>
                </a:solidFill>
              </a:rPr>
              <a:t>(a) Sales omitted in return;</a:t>
            </a:r>
          </a:p>
          <a:p>
            <a:r>
              <a:rPr lang="en-US" i="1" dirty="0" smtClean="0">
                <a:solidFill>
                  <a:schemeClr val="bg1"/>
                </a:solidFill>
              </a:rPr>
              <a:t>(b) Fixed asset sales not shown in return;</a:t>
            </a:r>
          </a:p>
          <a:p>
            <a:r>
              <a:rPr lang="en-IN" i="1" dirty="0" smtClean="0">
                <a:solidFill>
                  <a:schemeClr val="bg1"/>
                </a:solidFill>
              </a:rPr>
              <a:t>(c) Turnover excess reported in return</a:t>
            </a:r>
          </a:p>
          <a:p>
            <a:r>
              <a:rPr lang="en-IN" i="1" dirty="0" smtClean="0">
                <a:solidFill>
                  <a:schemeClr val="bg1"/>
                </a:solidFill>
              </a:rPr>
              <a:t>(d) Duplication in turnover reported in return</a:t>
            </a:r>
          </a:p>
        </p:txBody>
      </p:sp>
    </p:spTree>
    <p:extLst>
      <p:ext uri="{BB962C8B-B14F-4D97-AF65-F5344CB8AC3E}">
        <p14:creationId xmlns:p14="http://schemas.microsoft.com/office/powerpoint/2010/main" val="169850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74328" y="1340768"/>
            <a:ext cx="10441160"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GST.GOV.IN</a:t>
            </a:r>
          </a:p>
          <a:p>
            <a:pPr algn="ctr"/>
            <a:r>
              <a:rPr lang="en-US" sz="3600" dirty="0" smtClean="0">
                <a:latin typeface="Arial Black" panose="020B0A04020102020204" pitchFamily="34" charset="0"/>
              </a:rPr>
              <a:t>OFF LINE TOOL  SCREEN</a:t>
            </a:r>
            <a:endParaRPr lang="en-US" sz="3600" dirty="0">
              <a:latin typeface="Arial Black" panose="020B0A04020102020204" pitchFamily="34" charset="0"/>
            </a:endParaRPr>
          </a:p>
        </p:txBody>
      </p:sp>
    </p:spTree>
    <p:extLst>
      <p:ext uri="{BB962C8B-B14F-4D97-AF65-F5344CB8AC3E}">
        <p14:creationId xmlns:p14="http://schemas.microsoft.com/office/powerpoint/2010/main" val="598410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98265" y="188640"/>
            <a:ext cx="11737304" cy="6552728"/>
          </a:xfrm>
          <a:prstGeom prst="rect">
            <a:avLst/>
          </a:prstGeom>
        </p:spPr>
      </p:pic>
    </p:spTree>
    <p:extLst>
      <p:ext uri="{BB962C8B-B14F-4D97-AF65-F5344CB8AC3E}">
        <p14:creationId xmlns:p14="http://schemas.microsoft.com/office/powerpoint/2010/main" val="2238730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0272" y="116632"/>
            <a:ext cx="11521279" cy="6597351"/>
          </a:xfrm>
          <a:prstGeom prst="rect">
            <a:avLst/>
          </a:prstGeom>
        </p:spPr>
      </p:pic>
    </p:spTree>
    <p:extLst>
      <p:ext uri="{BB962C8B-B14F-4D97-AF65-F5344CB8AC3E}">
        <p14:creationId xmlns:p14="http://schemas.microsoft.com/office/powerpoint/2010/main" val="3024967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0272" y="188640"/>
            <a:ext cx="11665296" cy="6552728"/>
          </a:xfrm>
          <a:prstGeom prst="rect">
            <a:avLst/>
          </a:prstGeom>
        </p:spPr>
      </p:pic>
    </p:spTree>
    <p:extLst>
      <p:ext uri="{BB962C8B-B14F-4D97-AF65-F5344CB8AC3E}">
        <p14:creationId xmlns:p14="http://schemas.microsoft.com/office/powerpoint/2010/main" val="1163432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0272" y="170533"/>
            <a:ext cx="11521279" cy="1231106"/>
          </a:xfrm>
          <a:prstGeom prst="rect">
            <a:avLst/>
          </a:prstGeom>
          <a:solidFill>
            <a:schemeClr val="bg1"/>
          </a:solidFill>
          <a:ln>
            <a:solidFill>
              <a:srgbClr val="002060"/>
            </a:solidFill>
          </a:ln>
        </p:spPr>
        <p:txBody>
          <a:bodyPr wrap="square" rtlCol="0">
            <a:spAutoFit/>
          </a:bodyPr>
          <a:lstStyle/>
          <a:p>
            <a:pPr algn="ctr"/>
            <a:r>
              <a:rPr lang="en-IN" sz="2800" b="1" dirty="0" smtClean="0"/>
              <a:t>Reconciliation of taxable turnover :</a:t>
            </a:r>
          </a:p>
          <a:p>
            <a:pPr algn="ctr"/>
            <a:r>
              <a:rPr lang="en-IN" sz="2000" b="1" dirty="0" smtClean="0">
                <a:solidFill>
                  <a:srgbClr val="FF0000"/>
                </a:solidFill>
              </a:rPr>
              <a:t>[</a:t>
            </a:r>
            <a:r>
              <a:rPr lang="en-US" sz="2200" b="1" dirty="0">
                <a:solidFill>
                  <a:srgbClr val="FF0000"/>
                </a:solidFill>
              </a:rPr>
              <a:t>The table provides for reconciliation of taxable turnover from the audited annual turnover after adjustments with the taxable turnover declared in annual return </a:t>
            </a:r>
            <a:r>
              <a:rPr lang="en-US" sz="1600" b="1" dirty="0" smtClean="0">
                <a:solidFill>
                  <a:srgbClr val="FF0000"/>
                </a:solidFill>
              </a:rPr>
              <a:t>GSTR-9]</a:t>
            </a:r>
            <a:endParaRPr lang="en-IN" sz="28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53453909"/>
              </p:ext>
            </p:extLst>
          </p:nvPr>
        </p:nvGraphicFramePr>
        <p:xfrm>
          <a:off x="270272" y="1867624"/>
          <a:ext cx="11521278" cy="4657720"/>
        </p:xfrm>
        <a:graphic>
          <a:graphicData uri="http://schemas.openxmlformats.org/drawingml/2006/table">
            <a:tbl>
              <a:tblPr firstRow="1" bandRow="1">
                <a:tableStyleId>{616DA210-FB5B-4158-B5E0-FEB733F419BA}</a:tableStyleId>
              </a:tblPr>
              <a:tblGrid>
                <a:gridCol w="1324264"/>
                <a:gridCol w="7443501"/>
                <a:gridCol w="2753513"/>
              </a:tblGrid>
              <a:tr h="495502">
                <a:tc>
                  <a:txBody>
                    <a:bodyPr/>
                    <a:lstStyle/>
                    <a:p>
                      <a:pPr marL="0" algn="l" defTabSz="914306" rtl="0" eaLnBrk="1" latinLnBrk="0" hangingPunct="1"/>
                      <a:r>
                        <a:rPr lang="en-IN" sz="2400" u="none" strike="noStrike" kern="1200" baseline="0" dirty="0" smtClean="0"/>
                        <a:t>7</a:t>
                      </a:r>
                      <a:endParaRPr lang="en-IN" sz="2400" b="1" u="none" strike="noStrike" kern="1200" baseline="0" dirty="0">
                        <a:solidFill>
                          <a:schemeClr val="tx1"/>
                        </a:solidFill>
                        <a:latin typeface="+mn-lt"/>
                        <a:ea typeface="+mn-ea"/>
                        <a:cs typeface="+mn-cs"/>
                      </a:endParaRPr>
                    </a:p>
                  </a:txBody>
                  <a:tcPr>
                    <a:solidFill>
                      <a:schemeClr val="bg1"/>
                    </a:solidFill>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Reconciliation of taxable turnover </a:t>
                      </a:r>
                      <a:endParaRPr lang="en-US" sz="2400" b="1" u="none" strike="noStrike" kern="1200" baseline="0" dirty="0" smtClean="0">
                        <a:solidFill>
                          <a:schemeClr val="tx1"/>
                        </a:solidFill>
                        <a:latin typeface="+mn-lt"/>
                        <a:ea typeface="+mn-ea"/>
                        <a:cs typeface="+mn-cs"/>
                      </a:endParaRPr>
                    </a:p>
                  </a:txBody>
                  <a:tcPr>
                    <a:solidFill>
                      <a:schemeClr val="bg1"/>
                    </a:solidFill>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r>
              <a:tr h="495502">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A</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Annual turnover after adjustments (from 5P above) </a:t>
                      </a:r>
                      <a:endParaRPr lang="en-IN" sz="28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1800" b="1"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solidFill>
                      <a:schemeClr val="bg1"/>
                    </a:solidFill>
                  </a:tcPr>
                </a:tc>
              </a:tr>
              <a:tr h="693703">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gridSpan="2">
                  <a:txBody>
                    <a:bodyPr/>
                    <a:lstStyle/>
                    <a:p>
                      <a:r>
                        <a:rPr lang="en-US" sz="2000" i="1" u="none" strike="noStrike" kern="1200" baseline="0" dirty="0" smtClean="0"/>
                        <a:t>Annual turnover as derived in Table 5P above would be auto-populated here.</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sz="1800" b="0" i="0" u="none" strike="noStrike" kern="1200" baseline="0" dirty="0" smtClean="0">
                        <a:solidFill>
                          <a:schemeClr val="dk1"/>
                        </a:solidFill>
                        <a:latin typeface="+mn-lt"/>
                        <a:ea typeface="+mn-ea"/>
                        <a:cs typeface="+mn-cs"/>
                      </a:endParaRPr>
                    </a:p>
                  </a:txBody>
                  <a:tcPr/>
                </a:tc>
              </a:tr>
              <a:tr h="891904">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B</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Value of Exempted, Nil Rated, Non-GST supplies, No-Supply turnover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2800" b="1" i="0" u="none" strike="noStrike" kern="1200" baseline="0" dirty="0" smtClean="0">
                        <a:solidFill>
                          <a:schemeClr val="dk1"/>
                        </a:solidFill>
                        <a:latin typeface="+mn-lt"/>
                        <a:ea typeface="+mn-ea"/>
                        <a:cs typeface="+mn-cs"/>
                      </a:endParaRPr>
                    </a:p>
                  </a:txBody>
                  <a:tcPr>
                    <a:solidFill>
                      <a:schemeClr val="bg1"/>
                    </a:solidFill>
                  </a:tcPr>
                </a:tc>
              </a:tr>
              <a:tr h="759770">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gridSpan="2">
                  <a:txBody>
                    <a:bodyPr/>
                    <a:lstStyle/>
                    <a:p>
                      <a:r>
                        <a:rPr lang="en-US" sz="2000" i="1" u="none" strike="noStrike" kern="1200" baseline="0" dirty="0" smtClean="0"/>
                        <a:t>Value of exempted, nil rated, non-GST and no-supply turnover shall be declared here. This shall be reported net of credit notes, debit notes and amendments if any.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561569">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C</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Zero rated supplies without payment of tax 	</a:t>
                      </a:r>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2800" b="1" i="0" u="none" strike="noStrike" kern="1200" baseline="0" dirty="0" smtClean="0">
                        <a:solidFill>
                          <a:schemeClr val="dk1"/>
                        </a:solidFill>
                        <a:latin typeface="+mn-lt"/>
                        <a:ea typeface="+mn-ea"/>
                        <a:cs typeface="+mn-cs"/>
                      </a:endParaRPr>
                    </a:p>
                  </a:txBody>
                  <a:tcPr>
                    <a:solidFill>
                      <a:schemeClr val="bg1"/>
                    </a:solidFill>
                  </a:tcPr>
                </a:tc>
              </a:tr>
              <a:tr h="759770">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gridSpan="2">
                  <a:txBody>
                    <a:bodyPr/>
                    <a:lstStyle/>
                    <a:p>
                      <a:pPr marL="0" algn="l" defTabSz="914306" rtl="0" eaLnBrk="1" latinLnBrk="0" hangingPunct="1"/>
                      <a:r>
                        <a:rPr lang="en-US" sz="2000" i="1" u="none" strike="noStrike" kern="1200" baseline="0" dirty="0" smtClean="0"/>
                        <a:t>Value of zero rated supplies (including supplies to SEZs) on which tax is not paid shall be declared here. This shall be reported net of credit notes, debit notes and amendments if any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bl>
          </a:graphicData>
        </a:graphic>
      </p:graphicFrame>
      <p:sp>
        <p:nvSpPr>
          <p:cNvPr id="4" name="TextBox 3"/>
          <p:cNvSpPr txBox="1"/>
          <p:nvPr/>
        </p:nvSpPr>
        <p:spPr>
          <a:xfrm>
            <a:off x="0" y="1988840"/>
            <a:ext cx="6768751" cy="2677656"/>
          </a:xfrm>
          <a:prstGeom prst="rect">
            <a:avLst/>
          </a:prstGeom>
          <a:solidFill>
            <a:srgbClr val="0000FF"/>
          </a:solidFill>
        </p:spPr>
        <p:txBody>
          <a:bodyPr wrap="square" rtlCol="0">
            <a:spAutoFit/>
          </a:bodyPr>
          <a:lstStyle/>
          <a:p>
            <a:pPr marL="342900" indent="-342900" algn="just">
              <a:buFontTx/>
              <a:buChar char="-"/>
            </a:pPr>
            <a:r>
              <a:rPr lang="en-US" sz="2800" b="1" i="1" dirty="0" smtClean="0">
                <a:solidFill>
                  <a:schemeClr val="bg1"/>
                </a:solidFill>
              </a:rPr>
              <a:t>Milk, water, educational and health services;</a:t>
            </a:r>
          </a:p>
          <a:p>
            <a:pPr marL="342900" indent="-342900" algn="just">
              <a:buFontTx/>
              <a:buChar char="-"/>
            </a:pPr>
            <a:r>
              <a:rPr lang="en-US" sz="2800" b="1" i="1" dirty="0" smtClean="0">
                <a:solidFill>
                  <a:schemeClr val="bg1"/>
                </a:solidFill>
              </a:rPr>
              <a:t>Non taxable supplies such as petrol, alcohol for human consumption;</a:t>
            </a:r>
          </a:p>
          <a:p>
            <a:pPr marL="342900" indent="-342900" algn="just">
              <a:buFontTx/>
              <a:buChar char="-"/>
            </a:pPr>
            <a:r>
              <a:rPr lang="en-US" sz="2800" b="1" i="1" dirty="0" smtClean="0">
                <a:solidFill>
                  <a:schemeClr val="bg1"/>
                </a:solidFill>
              </a:rPr>
              <a:t>No supplies like sale of land, betting and gambling.</a:t>
            </a:r>
          </a:p>
        </p:txBody>
      </p:sp>
      <p:sp>
        <p:nvSpPr>
          <p:cNvPr id="5" name="TextBox 4"/>
          <p:cNvSpPr txBox="1"/>
          <p:nvPr/>
        </p:nvSpPr>
        <p:spPr>
          <a:xfrm>
            <a:off x="5022800" y="5085184"/>
            <a:ext cx="6768751" cy="954107"/>
          </a:xfrm>
          <a:prstGeom prst="rect">
            <a:avLst/>
          </a:prstGeom>
          <a:solidFill>
            <a:srgbClr val="0000FF"/>
          </a:solidFill>
        </p:spPr>
        <p:txBody>
          <a:bodyPr wrap="square" rtlCol="0">
            <a:spAutoFit/>
          </a:bodyPr>
          <a:lstStyle/>
          <a:p>
            <a:pPr marL="342900" indent="-342900" algn="just">
              <a:buFontTx/>
              <a:buChar char="-"/>
            </a:pPr>
            <a:r>
              <a:rPr lang="en-US" sz="2800" b="1" i="1" dirty="0" smtClean="0">
                <a:solidFill>
                  <a:schemeClr val="bg1"/>
                </a:solidFill>
              </a:rPr>
              <a:t>If supplied by paying tax, such transaction not to be included.</a:t>
            </a:r>
          </a:p>
        </p:txBody>
      </p:sp>
    </p:spTree>
    <p:extLst>
      <p:ext uri="{BB962C8B-B14F-4D97-AF65-F5344CB8AC3E}">
        <p14:creationId xmlns:p14="http://schemas.microsoft.com/office/powerpoint/2010/main" val="24204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8474" y="170533"/>
            <a:ext cx="11059061" cy="646331"/>
          </a:xfrm>
          <a:prstGeom prst="rect">
            <a:avLst/>
          </a:prstGeom>
          <a:noFill/>
        </p:spPr>
        <p:txBody>
          <a:bodyPr wrap="square" rtlCol="0">
            <a:spAutoFit/>
          </a:bodyPr>
          <a:lstStyle/>
          <a:p>
            <a:pPr algn="ctr"/>
            <a:r>
              <a:rPr lang="en-IN" sz="3600" b="1" dirty="0" smtClean="0">
                <a:solidFill>
                  <a:schemeClr val="bg1"/>
                </a:solidFill>
              </a:rPr>
              <a:t>Reconciliation of taxable turnover</a:t>
            </a:r>
            <a:endParaRPr lang="en-IN" sz="3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02597556"/>
              </p:ext>
            </p:extLst>
          </p:nvPr>
        </p:nvGraphicFramePr>
        <p:xfrm>
          <a:off x="342280" y="836712"/>
          <a:ext cx="11449272" cy="5760720"/>
        </p:xfrm>
        <a:graphic>
          <a:graphicData uri="http://schemas.openxmlformats.org/drawingml/2006/table">
            <a:tbl>
              <a:tblPr firstRow="1" bandRow="1">
                <a:tableStyleId>{616DA210-FB5B-4158-B5E0-FEB733F419BA}</a:tableStyleId>
              </a:tblPr>
              <a:tblGrid>
                <a:gridCol w="1315988"/>
                <a:gridCol w="7396980"/>
                <a:gridCol w="2736304"/>
              </a:tblGrid>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D</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Supplies on which tax is to be paid by the recipient on reverse charge basis.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28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1371460" lvl="3"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gridSpan="2">
                  <a:txBody>
                    <a:bodyPr/>
                    <a:lstStyle/>
                    <a:p>
                      <a:pPr marL="0" algn="l" defTabSz="914306" rtl="0" eaLnBrk="1" latinLnBrk="0" hangingPunct="1"/>
                      <a:r>
                        <a:rPr lang="en-US" sz="2000" i="1" u="none" strike="noStrike" kern="1200" baseline="0" dirty="0" smtClean="0"/>
                        <a:t>Value of reverse charge supplies on which tax is to be paid by the recipient shall be declared here. This shall be reported net of credit notes, debit notes and amendments if any.</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E</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Taxable turnover as per adjustments above (A-B-C-D).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&lt;Auto&gt; 	</a:t>
                      </a:r>
                      <a:endParaRPr lang="en-IN" sz="2400" b="1"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1371460" lvl="3"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gridSpan="2">
                  <a:txBody>
                    <a:bodyPr/>
                    <a:lstStyle/>
                    <a:p>
                      <a:pPr marL="0" algn="l" defTabSz="914306" rtl="0" eaLnBrk="1" latinLnBrk="0" hangingPunct="1"/>
                      <a:r>
                        <a:rPr lang="en-US" sz="2000" i="1" u="none" strike="noStrike" kern="1200" baseline="0" dirty="0" smtClean="0"/>
                        <a:t>The taxable turnover is derived as the difference between the annual turnover after adjustments declared in Table 7A above and the sum of all supplies (exempted, non-GST, reverse charge etc.) declared in Table 7B, 7C and 7D above.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sz="1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F</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Taxable turnover as per liability declared in Annual Return (GSTR9).</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28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solidFill>
                      <a:schemeClr val="bg1"/>
                    </a:solidFill>
                  </a:tcPr>
                </a:tc>
                <a:tc gridSpan="2">
                  <a:txBody>
                    <a:bodyPr/>
                    <a:lstStyle/>
                    <a:p>
                      <a:r>
                        <a:rPr lang="en-US" sz="2000" i="1" u="none" strike="noStrike" kern="1200" baseline="0" dirty="0" smtClean="0"/>
                        <a:t>Taxable turnover as declared in Table (4N – 4G) + (10-11) of the Annual Return (GSTR9)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G</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800" b="1" u="none" strike="noStrike" kern="1200" baseline="0" dirty="0" smtClean="0"/>
                        <a:t>Unreconciled taxable turnover (F-E).</a:t>
                      </a:r>
                      <a:endParaRPr lang="en-IN" sz="2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2800" b="1" u="none" strike="noStrike" kern="1200" baseline="0" dirty="0" smtClean="0"/>
                        <a:t>AT 2</a:t>
                      </a:r>
                    </a:p>
                    <a:p>
                      <a:pPr algn="ctr"/>
                      <a:endParaRPr lang="en-IN" sz="2400" b="1"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Tree>
    <p:extLst>
      <p:ext uri="{BB962C8B-B14F-4D97-AF65-F5344CB8AC3E}">
        <p14:creationId xmlns:p14="http://schemas.microsoft.com/office/powerpoint/2010/main" val="13449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extBox 2"/>
          <p:cNvSpPr txBox="1">
            <a:spLocks noChangeArrowheads="1"/>
          </p:cNvSpPr>
          <p:nvPr/>
        </p:nvSpPr>
        <p:spPr bwMode="auto">
          <a:xfrm>
            <a:off x="530187" y="116632"/>
            <a:ext cx="11255702" cy="476987"/>
          </a:xfrm>
          <a:prstGeom prst="rect">
            <a:avLst/>
          </a:prstGeom>
          <a:solidFill>
            <a:schemeClr val="bg1"/>
          </a:solidFill>
          <a:ln w="9525">
            <a:noFill/>
            <a:miter lim="800000"/>
            <a:headEnd/>
            <a:tailEnd/>
          </a:ln>
        </p:spPr>
        <p:txBody>
          <a:bodyPr wrap="square" lIns="0" tIns="45687" rIns="91365" bIns="45687">
            <a:spAutoFit/>
          </a:bodyPr>
          <a:lstStyle/>
          <a:p>
            <a:pPr algn="just">
              <a:lnSpc>
                <a:spcPts val="2992"/>
              </a:lnSpc>
            </a:pPr>
            <a:r>
              <a:rPr lang="en-US" sz="3200" b="1" u="sng" dirty="0">
                <a:solidFill>
                  <a:srgbClr val="0000AC"/>
                </a:solidFill>
                <a:latin typeface="Arial" pitchFamily="34" charset="0"/>
                <a:cs typeface="Arial" pitchFamily="34" charset="0"/>
              </a:rPr>
              <a:t>Relevant </a:t>
            </a:r>
            <a:r>
              <a:rPr lang="en-US" sz="3200" b="1" u="sng" dirty="0" smtClean="0">
                <a:solidFill>
                  <a:srgbClr val="0000AC"/>
                </a:solidFill>
                <a:latin typeface="Arial" pitchFamily="34" charset="0"/>
                <a:cs typeface="Arial" pitchFamily="34" charset="0"/>
              </a:rPr>
              <a:t>Provisions- Section 44(2): </a:t>
            </a:r>
            <a:endParaRPr lang="en-US" sz="3200" b="1" u="sng" dirty="0">
              <a:solidFill>
                <a:srgbClr val="0000AC"/>
              </a:solidFill>
              <a:latin typeface="Arial" pitchFamily="34" charset="0"/>
              <a:cs typeface="Arial" pitchFamily="34" charset="0"/>
            </a:endParaRPr>
          </a:p>
        </p:txBody>
      </p:sp>
      <p:sp>
        <p:nvSpPr>
          <p:cNvPr id="5" name="TextBox 4"/>
          <p:cNvSpPr txBox="1"/>
          <p:nvPr/>
        </p:nvSpPr>
        <p:spPr>
          <a:xfrm>
            <a:off x="198264" y="647459"/>
            <a:ext cx="11665296" cy="6093909"/>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ct val="150000"/>
              </a:lnSpc>
              <a:spcBef>
                <a:spcPts val="0"/>
              </a:spcBef>
              <a:spcAft>
                <a:spcPts val="0"/>
              </a:spcAft>
              <a:defRPr/>
            </a:pPr>
            <a:r>
              <a:rPr lang="en-US" sz="36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Every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registered person who is required to get his accounts audited  in accordance with the provisions of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sub-section (5) of section 35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shall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furnish, electronically</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 the annual return under sub-section (1) along with a copy of the </a:t>
            </a:r>
            <a:r>
              <a:rPr lang="en-US" sz="3200" b="1" u="sng"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audited annual accounts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and a reconciliation statement, </a:t>
            </a:r>
            <a:r>
              <a:rPr lang="en-US" sz="3200" b="1" u="sng"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reconciling the </a:t>
            </a:r>
            <a:r>
              <a:rPr lang="en-US" sz="3200" b="1" i="1" u="sng"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value of  supplies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declared in the return furnished for the financial year with the </a:t>
            </a:r>
            <a:r>
              <a:rPr lang="en-US" sz="3200" b="1" u="sng"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audited annual financial statement,</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 and such other particulars as may be prescribed. </a:t>
            </a:r>
            <a:endPar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70533"/>
            <a:ext cx="11305255" cy="523220"/>
          </a:xfrm>
          <a:prstGeom prst="rect">
            <a:avLst/>
          </a:prstGeom>
          <a:solidFill>
            <a:schemeClr val="bg1"/>
          </a:solidFill>
        </p:spPr>
        <p:txBody>
          <a:bodyPr wrap="square" rtlCol="0">
            <a:spAutoFit/>
          </a:bodyPr>
          <a:lstStyle/>
          <a:p>
            <a:pPr algn="ctr"/>
            <a:r>
              <a:rPr lang="en-IN" sz="2800" b="1" dirty="0" smtClean="0"/>
              <a:t>Reconciliation of taxable turnover</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val="928808813"/>
              </p:ext>
            </p:extLst>
          </p:nvPr>
        </p:nvGraphicFramePr>
        <p:xfrm>
          <a:off x="342280" y="836712"/>
          <a:ext cx="11449272" cy="2895600"/>
        </p:xfrm>
        <a:graphic>
          <a:graphicData uri="http://schemas.openxmlformats.org/drawingml/2006/table">
            <a:tbl>
              <a:tblPr firstRow="1" bandRow="1">
                <a:tableStyleId>{616DA210-FB5B-4158-B5E0-FEB733F419BA}</a:tableStyleId>
              </a:tblPr>
              <a:tblGrid>
                <a:gridCol w="1315988"/>
                <a:gridCol w="7396980"/>
                <a:gridCol w="2736304"/>
              </a:tblGrid>
              <a:tr h="359790">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8</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Reasons for Un - Reconciled difference in taxable turnover 	</a:t>
                      </a:r>
                      <a:endParaRPr lang="en-US"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2800" b="0"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Reasons for non-reconciliation between adjusted annual taxable turnover as derived from Table 7E above and the taxable turnover declared in Table 7F shall be specified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A</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r>
                        <a:rPr lang="en-IN" sz="2400" u="none" strike="noStrike" kern="1200" baseline="0" dirty="0" smtClean="0"/>
                        <a:t>Reason 1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&lt;&lt;Text&gt;&gt; 	</a:t>
                      </a:r>
                      <a:endParaRPr lang="en-IN" sz="2400" b="1"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B</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r>
                        <a:rPr lang="en-IN" sz="2400" u="none" strike="noStrike" kern="1200" baseline="0" dirty="0" smtClean="0"/>
                        <a:t>Reason 2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&lt;&lt;Text&gt;&gt; 	</a:t>
                      </a:r>
                      <a:endParaRPr lang="en-IN" sz="2400" b="1" i="0" u="none" strike="noStrike" kern="1200" baseline="0" dirty="0" smtClean="0">
                        <a:solidFill>
                          <a:schemeClr val="dk1"/>
                        </a:solidFill>
                        <a:latin typeface="+mn-lt"/>
                        <a:ea typeface="+mn-ea"/>
                        <a:cs typeface="+mn-cs"/>
                      </a:endParaRPr>
                    </a:p>
                  </a:txBody>
                  <a:tcPr>
                    <a:solidFill>
                      <a:schemeClr val="bg1"/>
                    </a:solidFill>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C</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r>
                        <a:rPr lang="en-IN" sz="2400" u="none" strike="noStrike" kern="1200" baseline="0" dirty="0" smtClean="0"/>
                        <a:t>Reason 3 	</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&lt;&lt;Text&gt;&gt; 	</a:t>
                      </a:r>
                      <a:endParaRPr lang="en-IN" sz="2400" b="1"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
        <p:nvSpPr>
          <p:cNvPr id="4" name="TextBox 3"/>
          <p:cNvSpPr txBox="1"/>
          <p:nvPr/>
        </p:nvSpPr>
        <p:spPr>
          <a:xfrm>
            <a:off x="234268" y="4077072"/>
            <a:ext cx="6264696" cy="1754326"/>
          </a:xfrm>
          <a:prstGeom prst="rect">
            <a:avLst/>
          </a:prstGeom>
          <a:solidFill>
            <a:srgbClr val="0000FF"/>
          </a:solidFill>
        </p:spPr>
        <p:txBody>
          <a:bodyPr wrap="square" rtlCol="0">
            <a:spAutoFit/>
          </a:bodyPr>
          <a:lstStyle/>
          <a:p>
            <a:r>
              <a:rPr lang="en-US" i="1" dirty="0" smtClean="0">
                <a:solidFill>
                  <a:schemeClr val="bg1"/>
                </a:solidFill>
              </a:rPr>
              <a:t>Amounts shown in financials, but  not in  Return:</a:t>
            </a:r>
          </a:p>
          <a:p>
            <a:r>
              <a:rPr lang="en-US" i="1" dirty="0" smtClean="0">
                <a:solidFill>
                  <a:schemeClr val="bg1"/>
                </a:solidFill>
              </a:rPr>
              <a:t>(a) Sales omitted in return;</a:t>
            </a:r>
          </a:p>
          <a:p>
            <a:r>
              <a:rPr lang="en-US" i="1" dirty="0" smtClean="0">
                <a:solidFill>
                  <a:schemeClr val="bg1"/>
                </a:solidFill>
              </a:rPr>
              <a:t>(b) Fixed asset sales not shown in return;</a:t>
            </a:r>
          </a:p>
          <a:p>
            <a:r>
              <a:rPr lang="en-IN" i="1" dirty="0" smtClean="0">
                <a:solidFill>
                  <a:schemeClr val="bg1"/>
                </a:solidFill>
              </a:rPr>
              <a:t>(c) Turnover excess reported in return</a:t>
            </a:r>
          </a:p>
          <a:p>
            <a:r>
              <a:rPr lang="en-IN" i="1" dirty="0" smtClean="0">
                <a:solidFill>
                  <a:schemeClr val="bg1"/>
                </a:solidFill>
              </a:rPr>
              <a:t>(d) Duplication in turnover reported in return</a:t>
            </a:r>
          </a:p>
          <a:p>
            <a:r>
              <a:rPr lang="en-IN" i="1" dirty="0" smtClean="0">
                <a:solidFill>
                  <a:schemeClr val="bg1"/>
                </a:solidFill>
              </a:rPr>
              <a:t>(e) RCM inward supplies</a:t>
            </a:r>
          </a:p>
        </p:txBody>
      </p:sp>
    </p:spTree>
    <p:extLst>
      <p:ext uri="{BB962C8B-B14F-4D97-AF65-F5344CB8AC3E}">
        <p14:creationId xmlns:p14="http://schemas.microsoft.com/office/powerpoint/2010/main" val="12796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74328" y="1340768"/>
            <a:ext cx="10441160"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GST.GOV.IN</a:t>
            </a:r>
          </a:p>
          <a:p>
            <a:pPr algn="ctr"/>
            <a:r>
              <a:rPr lang="en-US" sz="3600" dirty="0" smtClean="0">
                <a:latin typeface="Arial Black" panose="020B0A04020102020204" pitchFamily="34" charset="0"/>
              </a:rPr>
              <a:t>OFF LINE TOOL  SCREEN</a:t>
            </a:r>
            <a:endParaRPr lang="en-US" sz="3600" dirty="0">
              <a:latin typeface="Arial Black" panose="020B0A04020102020204" pitchFamily="34" charset="0"/>
            </a:endParaRPr>
          </a:p>
        </p:txBody>
      </p:sp>
    </p:spTree>
    <p:extLst>
      <p:ext uri="{BB962C8B-B14F-4D97-AF65-F5344CB8AC3E}">
        <p14:creationId xmlns:p14="http://schemas.microsoft.com/office/powerpoint/2010/main" val="1618831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0272" y="90874"/>
            <a:ext cx="11593288" cy="6624736"/>
          </a:xfrm>
          <a:prstGeom prst="rect">
            <a:avLst/>
          </a:prstGeom>
        </p:spPr>
      </p:pic>
    </p:spTree>
    <p:extLst>
      <p:ext uri="{BB962C8B-B14F-4D97-AF65-F5344CB8AC3E}">
        <p14:creationId xmlns:p14="http://schemas.microsoft.com/office/powerpoint/2010/main" val="3680758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98264" y="116632"/>
            <a:ext cx="11737304" cy="6624736"/>
          </a:xfrm>
          <a:prstGeom prst="rect">
            <a:avLst/>
          </a:prstGeom>
        </p:spPr>
      </p:pic>
    </p:spTree>
    <p:extLst>
      <p:ext uri="{BB962C8B-B14F-4D97-AF65-F5344CB8AC3E}">
        <p14:creationId xmlns:p14="http://schemas.microsoft.com/office/powerpoint/2010/main" val="2612925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3682993"/>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  Rate difference – Wrong application  of Rate Notification;</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(2)  Concessional rate  subject to conditions in Notification;</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(3)  RCM liability  - tax amount billed by supplier and paid to him;</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(4)  Interest, penalty etc. remitted thru DRC-03;</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(5)  Remittance in different Major  Account Head. </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(6)   Exempted goods and Services – Interpretation difference.</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i="1" dirty="0">
              <a:solidFill>
                <a:srgbClr val="FF0000"/>
              </a:solidFill>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HIGHLIGHTS IN PART III - TABLE 9</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3200" y="332656"/>
            <a:ext cx="288032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Castellar" panose="020A0402060406010301" pitchFamily="18" charset="0"/>
              </a:rPr>
              <a:t>HIGHLIGHTS</a:t>
            </a:r>
            <a:endParaRPr lang="en-US" sz="2400"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1607614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70533"/>
            <a:ext cx="11449272" cy="523220"/>
          </a:xfrm>
          <a:prstGeom prst="rect">
            <a:avLst/>
          </a:prstGeom>
          <a:solidFill>
            <a:schemeClr val="bg1"/>
          </a:solidFill>
        </p:spPr>
        <p:txBody>
          <a:bodyPr wrap="square" rtlCol="0">
            <a:spAutoFit/>
          </a:bodyPr>
          <a:lstStyle/>
          <a:p>
            <a:r>
              <a:rPr lang="en-IN" sz="2800" b="1" dirty="0" smtClean="0">
                <a:solidFill>
                  <a:srgbClr val="0000FF"/>
                </a:solidFill>
              </a:rPr>
              <a:t>Part III - Reconciliation </a:t>
            </a:r>
            <a:r>
              <a:rPr lang="en-IN" sz="2800" b="1" dirty="0">
                <a:solidFill>
                  <a:srgbClr val="0000FF"/>
                </a:solidFill>
              </a:rPr>
              <a:t>of tax </a:t>
            </a:r>
            <a:r>
              <a:rPr lang="en-IN" sz="2800" b="1" dirty="0" smtClean="0">
                <a:solidFill>
                  <a:srgbClr val="0000FF"/>
                </a:solidFill>
              </a:rPr>
              <a:t>paid</a:t>
            </a:r>
            <a:endParaRPr lang="en-IN" sz="2800" dirty="0">
              <a:solidFill>
                <a:srgbClr val="0000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35955835"/>
              </p:ext>
            </p:extLst>
          </p:nvPr>
        </p:nvGraphicFramePr>
        <p:xfrm>
          <a:off x="342280" y="764288"/>
          <a:ext cx="11449272" cy="5748336"/>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dk1"/>
                          </a:solidFill>
                          <a:latin typeface="+mn-lt"/>
                          <a:ea typeface="+mn-ea"/>
                          <a:cs typeface="+mn-cs"/>
                        </a:rPr>
                        <a:t>9</a:t>
                      </a:r>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Reconciliation of rate wise liability and amount payable thereon. 	</a:t>
                      </a:r>
                      <a:endParaRPr lang="en-US"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The table provides for reconciliation of tax paid as per reconciliation statement and amount of tax paid as declared in Annual Return (GSTR 9). Under the head labelled ―RC, supplies where tax was paid on reverse charge basis by the recipient (i.e. the person for whom reconciliation statement has been prepared ) shall be declared.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1</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2</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3</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4</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5</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6</a:t>
                      </a:r>
                      <a:endParaRPr lang="en-IN" sz="18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A</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5%</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B</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5%(RC)</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C</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12%</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D</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12%(RC)</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Tree>
    <p:extLst>
      <p:ext uri="{BB962C8B-B14F-4D97-AF65-F5344CB8AC3E}">
        <p14:creationId xmlns:p14="http://schemas.microsoft.com/office/powerpoint/2010/main" val="4063246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70533"/>
            <a:ext cx="11449272" cy="523220"/>
          </a:xfrm>
          <a:prstGeom prst="rect">
            <a:avLst/>
          </a:prstGeom>
          <a:solidFill>
            <a:schemeClr val="bg1"/>
          </a:solidFill>
        </p:spPr>
        <p:txBody>
          <a:bodyPr wrap="square" rtlCol="0">
            <a:spAutoFit/>
          </a:bodyPr>
          <a:lstStyle/>
          <a:p>
            <a:pPr algn="ctr"/>
            <a:r>
              <a:rPr lang="en-IN" sz="2800" b="1" dirty="0"/>
              <a:t>Reconciliation of tax </a:t>
            </a:r>
            <a:r>
              <a:rPr lang="en-IN" sz="2800" b="1" dirty="0" smtClean="0"/>
              <a:t>paid</a:t>
            </a:r>
            <a:endParaRPr lang="en-IN" sz="2800" dirty="0"/>
          </a:p>
        </p:txBody>
      </p:sp>
      <p:graphicFrame>
        <p:nvGraphicFramePr>
          <p:cNvPr id="3" name="Table 2"/>
          <p:cNvGraphicFramePr>
            <a:graphicFrameLocks noGrp="1"/>
          </p:cNvGraphicFramePr>
          <p:nvPr>
            <p:extLst>
              <p:ext uri="{D42A27DB-BD31-4B8C-83A1-F6EECF244321}">
                <p14:modId xmlns:p14="http://schemas.microsoft.com/office/powerpoint/2010/main" val="2426448131"/>
              </p:ext>
            </p:extLst>
          </p:nvPr>
        </p:nvGraphicFramePr>
        <p:xfrm>
          <a:off x="342280" y="836712"/>
          <a:ext cx="11449272" cy="5731428"/>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1</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2</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3</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4</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5</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6</a:t>
                      </a: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E</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18%</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F</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18%(RC)</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G</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28%</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H</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28%(RC)</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I</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3%</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J</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0.25%</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K</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0.10%</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Tree>
    <p:extLst>
      <p:ext uri="{BB962C8B-B14F-4D97-AF65-F5344CB8AC3E}">
        <p14:creationId xmlns:p14="http://schemas.microsoft.com/office/powerpoint/2010/main" val="3606732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280" y="170533"/>
            <a:ext cx="11305255" cy="523220"/>
          </a:xfrm>
          <a:prstGeom prst="rect">
            <a:avLst/>
          </a:prstGeom>
          <a:solidFill>
            <a:schemeClr val="bg1"/>
          </a:solidFill>
        </p:spPr>
        <p:txBody>
          <a:bodyPr wrap="square" rtlCol="0">
            <a:spAutoFit/>
          </a:bodyPr>
          <a:lstStyle/>
          <a:p>
            <a:pPr algn="ctr"/>
            <a:r>
              <a:rPr lang="en-IN" sz="2800" b="1" dirty="0"/>
              <a:t>Reconciliation of tax </a:t>
            </a:r>
            <a:r>
              <a:rPr lang="en-IN" sz="2800" b="1" dirty="0" smtClean="0"/>
              <a:t>paid</a:t>
            </a:r>
            <a:endParaRPr lang="en-IN" sz="2800" dirty="0"/>
          </a:p>
        </p:txBody>
      </p:sp>
      <p:graphicFrame>
        <p:nvGraphicFramePr>
          <p:cNvPr id="3" name="Table 2"/>
          <p:cNvGraphicFramePr>
            <a:graphicFrameLocks noGrp="1"/>
          </p:cNvGraphicFramePr>
          <p:nvPr>
            <p:extLst>
              <p:ext uri="{D42A27DB-BD31-4B8C-83A1-F6EECF244321}">
                <p14:modId xmlns:p14="http://schemas.microsoft.com/office/powerpoint/2010/main" val="3750125237"/>
              </p:ext>
            </p:extLst>
          </p:nvPr>
        </p:nvGraphicFramePr>
        <p:xfrm>
          <a:off x="342280" y="836712"/>
          <a:ext cx="11449272" cy="5387100"/>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1</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2</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3</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4</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5</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6</a:t>
                      </a: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L</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Interest</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M</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Late Fee</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N</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Penalty</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O</a:t>
                      </a:r>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Others</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u="none" strike="noStrike" kern="1200" baseline="0" dirty="0" smtClean="0"/>
                        <a:t>P</a:t>
                      </a:r>
                      <a:endParaRPr lang="en-IN" sz="2400" b="1" i="0" u="none" strike="noStrike" kern="1200" baseline="0" dirty="0">
                        <a:solidFill>
                          <a:schemeClr val="dk1"/>
                        </a:solidFill>
                        <a:latin typeface="+mn-lt"/>
                        <a:ea typeface="+mn-ea"/>
                        <a:cs typeface="+mn-cs"/>
                      </a:endParaRPr>
                    </a:p>
                  </a:txBody>
                  <a:tcPr>
                    <a:solidFill>
                      <a:schemeClr val="bg1"/>
                    </a:solidFill>
                  </a:tcPr>
                </a:tc>
                <a:tc gridSpan="2">
                  <a:txBody>
                    <a:bodyPr/>
                    <a:lstStyle/>
                    <a:p>
                      <a:r>
                        <a:rPr lang="en-US" sz="2400" u="none" strike="noStrike" kern="1200" baseline="0" dirty="0" smtClean="0"/>
                        <a:t>Total amount to be paid as per tables above </a:t>
                      </a:r>
                      <a:endParaRPr lang="en-US"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smtClean="0"/>
                        <a:t>&lt;Auto&gt; </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smtClean="0"/>
                        <a:t>&lt;Auto&gt; </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r>
                        <a:rPr lang="en-US" sz="2000" u="none" strike="noStrike" kern="1200" baseline="0" dirty="0" smtClean="0"/>
                        <a:t>The total amount to be paid as per liability declared in Table 9A to 9O is auto populated here.</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087543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741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4288" y="25460"/>
            <a:ext cx="11059061" cy="523220"/>
          </a:xfrm>
          <a:prstGeom prst="rect">
            <a:avLst/>
          </a:prstGeom>
          <a:solidFill>
            <a:schemeClr val="bg1"/>
          </a:solidFill>
        </p:spPr>
        <p:txBody>
          <a:bodyPr wrap="square" rtlCol="0">
            <a:spAutoFit/>
          </a:bodyPr>
          <a:lstStyle/>
          <a:p>
            <a:pPr algn="ctr"/>
            <a:r>
              <a:rPr lang="en-IN" sz="2800" b="1" dirty="0"/>
              <a:t>Reconciliation of tax </a:t>
            </a:r>
            <a:r>
              <a:rPr lang="en-IN" sz="2800" b="1" dirty="0" smtClean="0"/>
              <a:t>paid</a:t>
            </a:r>
            <a:endParaRPr lang="en-IN" sz="2800" dirty="0"/>
          </a:p>
        </p:txBody>
      </p:sp>
      <p:graphicFrame>
        <p:nvGraphicFramePr>
          <p:cNvPr id="3" name="Table 2"/>
          <p:cNvGraphicFramePr>
            <a:graphicFrameLocks noGrp="1"/>
          </p:cNvGraphicFramePr>
          <p:nvPr>
            <p:extLst>
              <p:ext uri="{D42A27DB-BD31-4B8C-83A1-F6EECF244321}">
                <p14:modId xmlns:p14="http://schemas.microsoft.com/office/powerpoint/2010/main" val="2940872023"/>
              </p:ext>
            </p:extLst>
          </p:nvPr>
        </p:nvGraphicFramePr>
        <p:xfrm>
          <a:off x="342280" y="548680"/>
          <a:ext cx="11449272" cy="5966220"/>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1</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2</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3</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4</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5</a:t>
                      </a: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u="none" strike="noStrike" kern="1200" baseline="0" dirty="0" smtClean="0"/>
                        <a:t>6</a:t>
                      </a: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r>
                        <a:rPr lang="en-IN" sz="2400" b="1" u="none" strike="noStrike" kern="1200" baseline="0" dirty="0" smtClean="0"/>
                        <a:t>Q</a:t>
                      </a:r>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r>
                        <a:rPr lang="en-US" sz="2400" b="1" u="none" strike="noStrike" kern="1200" baseline="0" dirty="0" smtClean="0"/>
                        <a:t>Total amount paid as declared in Annual Return (GSTR 9) 	</a:t>
                      </a:r>
                      <a:endParaRPr lang="en-US"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r>
                        <a:rPr lang="en-US" sz="2000" i="1" u="none" strike="noStrike" kern="1200" baseline="0" dirty="0" smtClean="0"/>
                        <a:t>The amount payable as declared in Table 9 of the Annual Return (GSTR9) shall be declared here. It should also contain any differential tax paid on Table 10 or 11 of the Annual Return (GSTR9).</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b="1" u="none" strike="noStrike" kern="1200" baseline="0" dirty="0" smtClean="0"/>
                        <a:t>R</a:t>
                      </a:r>
                      <a:endParaRPr lang="en-IN" sz="2400" b="1" i="0" u="none" strike="noStrike" kern="1200" baseline="0" dirty="0">
                        <a:solidFill>
                          <a:schemeClr val="dk1"/>
                        </a:solidFill>
                        <a:latin typeface="+mn-lt"/>
                        <a:ea typeface="+mn-ea"/>
                        <a:cs typeface="+mn-cs"/>
                      </a:endParaRPr>
                    </a:p>
                  </a:txBody>
                  <a:tcPr>
                    <a:solidFill>
                      <a:schemeClr val="bg1"/>
                    </a:solidFill>
                  </a:tcPr>
                </a:tc>
                <a:tc gridSpan="4">
                  <a:txBody>
                    <a:bodyPr/>
                    <a:lstStyle/>
                    <a:p>
                      <a:r>
                        <a:rPr lang="en-IN" sz="2400" b="1" u="none" strike="noStrike" kern="1200" baseline="0" dirty="0" smtClean="0"/>
                        <a:t>Un-reconciled payment of amount 	</a:t>
                      </a:r>
                      <a:endParaRPr lang="en-IN"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gridSpan="2">
                  <a:txBody>
                    <a:bodyPr/>
                    <a:lstStyle/>
                    <a:p>
                      <a:pPr algn="ctr"/>
                      <a:r>
                        <a:rPr lang="en-IN" sz="1800" b="1" u="none" strike="noStrike" kern="1200" baseline="0" dirty="0" smtClean="0"/>
                        <a:t>PT 1</a:t>
                      </a:r>
                      <a:endParaRPr lang="en-IN" sz="18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0" lvl="0" algn="l" defTabSz="914306" rtl="0" eaLnBrk="1" latinLnBrk="0" hangingPunct="1"/>
                      <a:r>
                        <a:rPr lang="en-IN" sz="2400" b="1" u="none" strike="noStrike" kern="1200" baseline="0" dirty="0" smtClean="0"/>
                        <a:t>10</a:t>
                      </a:r>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r>
                        <a:rPr lang="en-US" sz="2400" b="1" u="none" strike="noStrike" kern="1200" baseline="0" dirty="0" smtClean="0"/>
                        <a:t>Reasons for un-reconciled payment of amount 	</a:t>
                      </a:r>
                      <a:endParaRPr lang="en-US"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endParaRPr lang="en-IN"/>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Reasons for non-reconciliation between payable / liability declared in Table 9P above and the amount payable in Table 9Q shall be specified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83644">
                <a:tc>
                  <a:txBody>
                    <a:bodyPr/>
                    <a:lstStyle/>
                    <a:p>
                      <a:pPr marL="914306" lvl="2" algn="l" defTabSz="914306" rtl="0" eaLnBrk="1" latinLnBrk="0" hangingPunct="1"/>
                      <a:r>
                        <a:rPr lang="en-IN" sz="2000" u="none" strike="noStrike" kern="1200" baseline="0" dirty="0" smtClean="0"/>
                        <a:t>A</a:t>
                      </a:r>
                      <a:endParaRPr lang="en-IN" sz="2000" b="0" i="0" u="none" strike="noStrike" kern="1200" baseline="0" dirty="0">
                        <a:solidFill>
                          <a:schemeClr val="dk1"/>
                        </a:solidFill>
                        <a:latin typeface="+mn-lt"/>
                        <a:ea typeface="+mn-ea"/>
                        <a:cs typeface="+mn-cs"/>
                      </a:endParaRPr>
                    </a:p>
                  </a:txBody>
                  <a:tcPr>
                    <a:solidFill>
                      <a:schemeClr val="bg1"/>
                    </a:solidFill>
                  </a:tcPr>
                </a:tc>
                <a:tc gridSpan="4">
                  <a:txBody>
                    <a:bodyPr/>
                    <a:lstStyle/>
                    <a:p>
                      <a:r>
                        <a:rPr lang="en-IN" sz="2200" u="none" strike="noStrike" kern="1200" baseline="0" dirty="0" smtClean="0"/>
                        <a:t>Reason 1 	</a:t>
                      </a:r>
                      <a:endParaRPr lang="en-IN" sz="2200" b="0"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r>
                        <a:rPr lang="en-IN" sz="2200" u="none" strike="noStrike" kern="1200" baseline="0" dirty="0" smtClean="0"/>
                        <a:t>&lt;&lt;Text&gt;&gt; 	</a:t>
                      </a:r>
                      <a:endParaRPr lang="en-IN" sz="2200" b="0"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r>
              <a:tr h="583644">
                <a:tc>
                  <a:txBody>
                    <a:bodyPr/>
                    <a:lstStyle/>
                    <a:p>
                      <a:pPr marL="914306" lvl="2" algn="l" defTabSz="914306" rtl="0" eaLnBrk="1" latinLnBrk="0" hangingPunct="1"/>
                      <a:r>
                        <a:rPr lang="en-IN" sz="2000" u="none" strike="noStrike" kern="1200" baseline="0" dirty="0" smtClean="0"/>
                        <a:t>B</a:t>
                      </a:r>
                      <a:endParaRPr lang="en-IN" sz="2000" b="0" i="0" u="none" strike="noStrike" kern="1200" baseline="0" dirty="0">
                        <a:solidFill>
                          <a:schemeClr val="dk1"/>
                        </a:solidFill>
                        <a:latin typeface="+mn-lt"/>
                        <a:ea typeface="+mn-ea"/>
                        <a:cs typeface="+mn-cs"/>
                      </a:endParaRPr>
                    </a:p>
                  </a:txBody>
                  <a:tcPr>
                    <a:solidFill>
                      <a:schemeClr val="bg1"/>
                    </a:solidFill>
                  </a:tcPr>
                </a:tc>
                <a:tc gridSpan="4">
                  <a:txBody>
                    <a:bodyPr/>
                    <a:lstStyle/>
                    <a:p>
                      <a:r>
                        <a:rPr lang="en-IN" sz="2200" u="none" strike="noStrike" kern="1200" baseline="0" dirty="0" smtClean="0"/>
                        <a:t>Reason 2	</a:t>
                      </a:r>
                      <a:endParaRPr lang="en-IN" sz="2200" b="0"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r>
                        <a:rPr lang="en-IN" sz="2200" u="none" strike="noStrike" kern="1200" baseline="0" dirty="0" smtClean="0"/>
                        <a:t>&lt;&lt;Text&gt;&gt; 	</a:t>
                      </a:r>
                      <a:endParaRPr lang="en-IN" sz="2200" b="0"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r>
            </a:tbl>
          </a:graphicData>
        </a:graphic>
      </p:graphicFrame>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360" y="332656"/>
            <a:ext cx="10081120" cy="6120680"/>
          </a:xfrm>
          <a:prstGeom prst="rect">
            <a:avLst/>
          </a:prstGeom>
        </p:spPr>
      </p:pic>
      <p:sp>
        <p:nvSpPr>
          <p:cNvPr id="5" name="TextBox 4"/>
          <p:cNvSpPr txBox="1"/>
          <p:nvPr/>
        </p:nvSpPr>
        <p:spPr>
          <a:xfrm>
            <a:off x="2070472" y="1052736"/>
            <a:ext cx="6264696" cy="2031325"/>
          </a:xfrm>
          <a:prstGeom prst="rect">
            <a:avLst/>
          </a:prstGeom>
          <a:solidFill>
            <a:srgbClr val="0000FF"/>
          </a:solidFill>
        </p:spPr>
        <p:txBody>
          <a:bodyPr wrap="square" rtlCol="0">
            <a:spAutoFit/>
          </a:bodyPr>
          <a:lstStyle/>
          <a:p>
            <a:r>
              <a:rPr lang="en-US" i="1" dirty="0" smtClean="0">
                <a:solidFill>
                  <a:schemeClr val="bg1"/>
                </a:solidFill>
              </a:rPr>
              <a:t>Amounts shown in financials, but not in Return:</a:t>
            </a:r>
          </a:p>
          <a:p>
            <a:r>
              <a:rPr lang="en-US" i="1" dirty="0" smtClean="0">
                <a:solidFill>
                  <a:schemeClr val="bg1"/>
                </a:solidFill>
              </a:rPr>
              <a:t>(a) Sales omitted in return;</a:t>
            </a:r>
          </a:p>
          <a:p>
            <a:r>
              <a:rPr lang="en-US" i="1" dirty="0" smtClean="0">
                <a:solidFill>
                  <a:schemeClr val="bg1"/>
                </a:solidFill>
              </a:rPr>
              <a:t>(b) Fixed asset sales not shown in return;</a:t>
            </a:r>
          </a:p>
          <a:p>
            <a:r>
              <a:rPr lang="en-IN" i="1" dirty="0" smtClean="0">
                <a:solidFill>
                  <a:schemeClr val="bg1"/>
                </a:solidFill>
              </a:rPr>
              <a:t>(c) Turnover excess reported in return</a:t>
            </a:r>
          </a:p>
          <a:p>
            <a:r>
              <a:rPr lang="en-IN" i="1" dirty="0" smtClean="0">
                <a:solidFill>
                  <a:schemeClr val="bg1"/>
                </a:solidFill>
              </a:rPr>
              <a:t>(d) Duplication in turnover reported in return</a:t>
            </a:r>
          </a:p>
          <a:p>
            <a:r>
              <a:rPr lang="en-IN" i="1" dirty="0" smtClean="0">
                <a:solidFill>
                  <a:schemeClr val="bg1"/>
                </a:solidFill>
              </a:rPr>
              <a:t>(e) Exempt supply wrongly reported as taxable supply</a:t>
            </a:r>
          </a:p>
          <a:p>
            <a:r>
              <a:rPr lang="en-IN" i="1" dirty="0" smtClean="0">
                <a:solidFill>
                  <a:schemeClr val="bg1"/>
                </a:solidFill>
              </a:rPr>
              <a:t>(f) 12% supply wrongly reported as 18% supply</a:t>
            </a:r>
          </a:p>
        </p:txBody>
      </p:sp>
    </p:spTree>
    <p:extLst>
      <p:ext uri="{BB962C8B-B14F-4D97-AF65-F5344CB8AC3E}">
        <p14:creationId xmlns:p14="http://schemas.microsoft.com/office/powerpoint/2010/main" val="285856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74328" y="1340768"/>
            <a:ext cx="10441160"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GST.GOV.IN</a:t>
            </a:r>
          </a:p>
          <a:p>
            <a:pPr algn="ctr"/>
            <a:r>
              <a:rPr lang="en-US" sz="3600" dirty="0" smtClean="0">
                <a:latin typeface="Arial Black" panose="020B0A04020102020204" pitchFamily="34" charset="0"/>
              </a:rPr>
              <a:t>OFF LINE TOOL  SCREEN</a:t>
            </a:r>
            <a:endParaRPr lang="en-US" sz="3600" dirty="0">
              <a:latin typeface="Arial Black" panose="020B0A04020102020204" pitchFamily="34" charset="0"/>
            </a:endParaRPr>
          </a:p>
        </p:txBody>
      </p:sp>
    </p:spTree>
    <p:extLst>
      <p:ext uri="{BB962C8B-B14F-4D97-AF65-F5344CB8AC3E}">
        <p14:creationId xmlns:p14="http://schemas.microsoft.com/office/powerpoint/2010/main" val="4050678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5193215"/>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36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237551" indent="-237551" algn="just" fontAlgn="auto">
              <a:lnSpc>
                <a:spcPts val="4000"/>
              </a:lnSpc>
              <a:spcBef>
                <a:spcPts val="0"/>
              </a:spcBef>
              <a:spcAft>
                <a:spcPts val="0"/>
              </a:spcAft>
              <a:defRPr/>
            </a:pP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	Every </a:t>
            </a:r>
            <a:r>
              <a:rPr lang="en-US" sz="3200" i="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registered person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whose aggregate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turnover during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a financial year exceeds </a:t>
            </a:r>
            <a:r>
              <a:rPr lang="en-US" sz="3200" i="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two </a:t>
            </a:r>
            <a:r>
              <a:rPr lang="en-US" sz="3200" i="1" u="sng"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crore</a:t>
            </a:r>
            <a:r>
              <a:rPr lang="en-US" sz="3200" i="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rupees shall get his accounts audited as specified under sub- section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5) of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section 35 and </a:t>
            </a:r>
            <a:r>
              <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shall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furnish a copy of </a:t>
            </a:r>
            <a:r>
              <a:rPr lang="en-US" sz="3200" b="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audited annual accounts</a:t>
            </a:r>
            <a:r>
              <a:rPr lang="en-US" sz="32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and a reconciliation statement, duly certified, in </a:t>
            </a:r>
            <a:r>
              <a:rPr lang="en-US" sz="2800" b="1" i="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FORM GSTR-9C</a:t>
            </a:r>
            <a:r>
              <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rPr>
              <a:t>, electronically through the common portal either directly or through a Facilitation Centre notified by the Commissioner. </a:t>
            </a:r>
            <a:endParaRPr lang="en-US" sz="3200" dirty="0" smtClean="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37551" indent="-237551" algn="just" fontAlgn="auto">
              <a:lnSpc>
                <a:spcPts val="4000"/>
              </a:lnSpc>
              <a:spcBef>
                <a:spcPts val="0"/>
              </a:spcBef>
              <a:spcAft>
                <a:spcPts val="0"/>
              </a:spcAft>
              <a:defRPr/>
            </a:pPr>
            <a:endParaRPr lang="en-US" sz="3200" dirty="0">
              <a:solidFill>
                <a:srgbClr val="0000A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3200" b="1" u="sng" dirty="0">
                <a:solidFill>
                  <a:srgbClr val="0000AC"/>
                </a:solidFill>
                <a:latin typeface="Arial" pitchFamily="34" charset="0"/>
                <a:cs typeface="Arial" pitchFamily="34" charset="0"/>
              </a:rPr>
              <a:t>Relevant </a:t>
            </a:r>
            <a:r>
              <a:rPr lang="en-US" sz="3200" b="1" u="sng" dirty="0" smtClean="0">
                <a:solidFill>
                  <a:srgbClr val="0000AC"/>
                </a:solidFill>
                <a:latin typeface="Arial" pitchFamily="34" charset="0"/>
                <a:cs typeface="Arial" pitchFamily="34" charset="0"/>
              </a:rPr>
              <a:t>Provisions- Rule 80(3)</a:t>
            </a:r>
            <a:endParaRPr lang="en-US" sz="32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1321999"/>
          </a:xfrm>
          <a:prstGeom prst="rect">
            <a:avLst/>
          </a:prstGeom>
          <a:solidFill>
            <a:schemeClr val="accent2">
              <a:lumMod val="60000"/>
              <a:lumOff val="40000"/>
            </a:schemeClr>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0272" y="260648"/>
            <a:ext cx="11449272" cy="6408711"/>
          </a:xfrm>
          <a:prstGeom prst="rect">
            <a:avLst/>
          </a:prstGeom>
        </p:spPr>
      </p:pic>
    </p:spTree>
    <p:extLst>
      <p:ext uri="{BB962C8B-B14F-4D97-AF65-F5344CB8AC3E}">
        <p14:creationId xmlns:p14="http://schemas.microsoft.com/office/powerpoint/2010/main" val="3492698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0272" y="188640"/>
            <a:ext cx="11593288" cy="6480720"/>
          </a:xfrm>
          <a:prstGeom prst="rect">
            <a:avLst/>
          </a:prstGeom>
        </p:spPr>
      </p:pic>
    </p:spTree>
    <p:extLst>
      <p:ext uri="{BB962C8B-B14F-4D97-AF65-F5344CB8AC3E}">
        <p14:creationId xmlns:p14="http://schemas.microsoft.com/office/powerpoint/2010/main" val="2585284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98264" y="188640"/>
            <a:ext cx="11593288" cy="6480720"/>
          </a:xfrm>
          <a:prstGeom prst="rect">
            <a:avLst/>
          </a:prstGeom>
        </p:spPr>
      </p:pic>
    </p:spTree>
    <p:extLst>
      <p:ext uri="{BB962C8B-B14F-4D97-AF65-F5344CB8AC3E}">
        <p14:creationId xmlns:p14="http://schemas.microsoft.com/office/powerpoint/2010/main" val="292237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3682993"/>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  Rate difference – Wrong application  of Rate Notification;</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(2)  Concessional rate  subject to conditions in Notification;</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(3)  RCM liability  - tax amount billed by supplier and paid to him;</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(4)  Interest, penalty etc. remitted thru DRC-03;</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(5)  Remittance in different Major  Account Head. </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(6)   Exempted goods and Services – Interpretation difference.</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i="1" dirty="0">
              <a:solidFill>
                <a:srgbClr val="FF0000"/>
              </a:solidFill>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HIGHLIGHTS IN PART III - TABLE 9</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3200" y="332656"/>
            <a:ext cx="288032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Castellar" panose="020A0402060406010301" pitchFamily="18" charset="0"/>
              </a:rPr>
              <a:t>HIGHLIGHTS</a:t>
            </a:r>
            <a:endParaRPr lang="en-US" sz="2400"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1814033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368022754"/>
              </p:ext>
            </p:extLst>
          </p:nvPr>
        </p:nvGraphicFramePr>
        <p:xfrm>
          <a:off x="270272" y="908720"/>
          <a:ext cx="11449272" cy="5504496"/>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11</a:t>
                      </a:r>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Additional amount payable but not paid (due to reasons specified under Tables 6,8 and 10 above) 	</a:t>
                      </a:r>
                      <a:endParaRPr lang="en-US"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Any amount which is payable due to reasons specified under Table 6, 8 and 10 above shall be declared here. 	</a:t>
                      </a:r>
                      <a:endParaRPr lang="en-US" sz="2000" b="0" i="1"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b="1"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1</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2</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3</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4</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5</a:t>
                      </a:r>
                      <a:endParaRPr lang="en-IN" sz="18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r>
                        <a:rPr lang="en-IN" sz="1800" b="1" u="none" strike="noStrike" kern="1200" baseline="0" dirty="0" smtClean="0"/>
                        <a:t>6</a:t>
                      </a:r>
                      <a:endParaRPr lang="en-IN" sz="1800" b="1"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5%</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12%</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18%</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28%</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
        <p:nvSpPr>
          <p:cNvPr id="3" name="TextBox 2"/>
          <p:cNvSpPr txBox="1"/>
          <p:nvPr/>
        </p:nvSpPr>
        <p:spPr>
          <a:xfrm>
            <a:off x="270272" y="169476"/>
            <a:ext cx="11449272" cy="523220"/>
          </a:xfrm>
          <a:prstGeom prst="rect">
            <a:avLst/>
          </a:prstGeom>
          <a:solidFill>
            <a:schemeClr val="bg1"/>
          </a:solidFill>
        </p:spPr>
        <p:txBody>
          <a:bodyPr wrap="square" rtlCol="0">
            <a:spAutoFit/>
          </a:bodyPr>
          <a:lstStyle/>
          <a:p>
            <a:pPr algn="ctr"/>
            <a:r>
              <a:rPr lang="en-IN" sz="2800" b="1" dirty="0" smtClean="0"/>
              <a:t>Additional amount payable</a:t>
            </a:r>
            <a:endParaRPr lang="en-IN"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935568" cy="6669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66447354"/>
              </p:ext>
            </p:extLst>
          </p:nvPr>
        </p:nvGraphicFramePr>
        <p:xfrm>
          <a:off x="270272" y="747648"/>
          <a:ext cx="11449272" cy="5715340"/>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782881">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11</a:t>
                      </a:r>
                      <a:endParaRPr lang="en-IN" sz="2400" b="1" i="0" u="none" strike="noStrike" kern="1200" baseline="0" dirty="0">
                        <a:solidFill>
                          <a:schemeClr val="dk1"/>
                        </a:solidFill>
                        <a:latin typeface="+mn-lt"/>
                        <a:ea typeface="+mn-ea"/>
                        <a:cs typeface="+mn-cs"/>
                      </a:endParaRPr>
                    </a:p>
                  </a:txBody>
                  <a:tcPr>
                    <a:solidFill>
                      <a:schemeClr val="bg1"/>
                    </a:solidFill>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Additional amount payable but not paid (due to reasons specified under Tables 6,8 and 10 above) 	</a:t>
                      </a:r>
                      <a:endParaRPr lang="en-US" sz="2400" b="1" i="0" u="none" strike="noStrike" kern="1200" baseline="0" dirty="0" smtClean="0">
                        <a:solidFill>
                          <a:schemeClr val="dk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956855">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solidFill>
                      <a:schemeClr val="bg1"/>
                    </a:solidFill>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solidFill>
                      <a:schemeClr val="bg1"/>
                    </a:solidFill>
                  </a:tcPr>
                </a:tc>
              </a:tr>
              <a:tr h="555220">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3%</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55220">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0.25%</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55220">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0.10%</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55220">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Interest</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55220">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Late Fee</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55220">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Penalty</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r h="555220">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solidFill>
                      <a:schemeClr val="bg1"/>
                    </a:solidFill>
                  </a:tcPr>
                </a:tc>
                <a:tc>
                  <a:txBody>
                    <a:bodyPr/>
                    <a:lstStyle/>
                    <a:p>
                      <a:pPr lvl="1" algn="l"/>
                      <a:r>
                        <a:rPr lang="en-IN" sz="2400" u="none" strike="noStrike" kern="1200" baseline="0" dirty="0" smtClean="0"/>
                        <a:t>Others (specify)</a:t>
                      </a:r>
                      <a:endParaRPr lang="en-IN" sz="2400" b="1"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c>
                  <a:txBody>
                    <a:bodyPr/>
                    <a:lstStyle/>
                    <a:p>
                      <a:pPr algn="ctr"/>
                      <a:endParaRPr lang="en-IN" sz="1800" b="0"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
        <p:nvSpPr>
          <p:cNvPr id="3" name="TextBox 2"/>
          <p:cNvSpPr txBox="1"/>
          <p:nvPr/>
        </p:nvSpPr>
        <p:spPr>
          <a:xfrm>
            <a:off x="270272" y="97468"/>
            <a:ext cx="11449272" cy="523220"/>
          </a:xfrm>
          <a:prstGeom prst="rect">
            <a:avLst/>
          </a:prstGeom>
          <a:solidFill>
            <a:schemeClr val="bg1"/>
          </a:solidFill>
        </p:spPr>
        <p:txBody>
          <a:bodyPr wrap="square" rtlCol="0">
            <a:spAutoFit/>
          </a:bodyPr>
          <a:lstStyle/>
          <a:p>
            <a:pPr algn="ctr"/>
            <a:r>
              <a:rPr lang="en-IN" sz="2800" b="1" dirty="0" smtClean="0"/>
              <a:t>Additional amount payable</a:t>
            </a:r>
            <a:endParaRPr lang="en-IN" sz="2800" dirty="0"/>
          </a:p>
        </p:txBody>
      </p:sp>
    </p:spTree>
    <p:extLst>
      <p:ext uri="{BB962C8B-B14F-4D97-AF65-F5344CB8AC3E}">
        <p14:creationId xmlns:p14="http://schemas.microsoft.com/office/powerpoint/2010/main" val="2205698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2144110"/>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  Differential taxes identified in tables;</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(2)  Taxes not paid so far.</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i="1" dirty="0">
              <a:solidFill>
                <a:srgbClr val="FF0000"/>
              </a:solidFill>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HIGHLIGHTS IN PART III - TABLE 11</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3200" y="332656"/>
            <a:ext cx="288032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Castellar" panose="020A0402060406010301" pitchFamily="18" charset="0"/>
              </a:rPr>
              <a:t>HIGHLIGHTS</a:t>
            </a:r>
            <a:endParaRPr lang="en-US" sz="2400"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1921721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74328" y="1340768"/>
            <a:ext cx="10441160"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GST.GOV.IN</a:t>
            </a:r>
          </a:p>
          <a:p>
            <a:pPr algn="ctr"/>
            <a:r>
              <a:rPr lang="en-US" sz="3600" dirty="0" smtClean="0">
                <a:latin typeface="Arial Black" panose="020B0A04020102020204" pitchFamily="34" charset="0"/>
              </a:rPr>
              <a:t>OFF LINE TOOL  SCREEN</a:t>
            </a:r>
            <a:endParaRPr lang="en-US" sz="3600" dirty="0">
              <a:latin typeface="Arial Black" panose="020B0A04020102020204" pitchFamily="34" charset="0"/>
            </a:endParaRPr>
          </a:p>
        </p:txBody>
      </p:sp>
    </p:spTree>
    <p:extLst>
      <p:ext uri="{BB962C8B-B14F-4D97-AF65-F5344CB8AC3E}">
        <p14:creationId xmlns:p14="http://schemas.microsoft.com/office/powerpoint/2010/main" val="1753938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26256" y="188640"/>
            <a:ext cx="11737303" cy="6552728"/>
          </a:xfrm>
          <a:prstGeom prst="rect">
            <a:avLst/>
          </a:prstGeom>
        </p:spPr>
      </p:pic>
    </p:spTree>
    <p:extLst>
      <p:ext uri="{BB962C8B-B14F-4D97-AF65-F5344CB8AC3E}">
        <p14:creationId xmlns:p14="http://schemas.microsoft.com/office/powerpoint/2010/main" val="1822347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950771164"/>
              </p:ext>
            </p:extLst>
          </p:nvPr>
        </p:nvGraphicFramePr>
        <p:xfrm>
          <a:off x="270272" y="736382"/>
          <a:ext cx="11449272" cy="6004986"/>
        </p:xfrm>
        <a:graphic>
          <a:graphicData uri="http://schemas.openxmlformats.org/drawingml/2006/table">
            <a:tbl>
              <a:tblPr firstRow="1" bandRow="1">
                <a:tableStyleId>{616DA210-FB5B-4158-B5E0-FEB733F419BA}</a:tableStyleId>
              </a:tblPr>
              <a:tblGrid>
                <a:gridCol w="1315988"/>
                <a:gridCol w="7613004"/>
                <a:gridCol w="792088"/>
                <a:gridCol w="1728192"/>
              </a:tblGrid>
              <a:tr h="431645">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IV</a:t>
                      </a:r>
                      <a:endParaRPr lang="en-IN" sz="2400" b="1" i="0" u="none" strike="noStrike" kern="1200" baseline="0" dirty="0">
                        <a:solidFill>
                          <a:srgbClr val="0000FF"/>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0000FF"/>
                          </a:solidFill>
                          <a:latin typeface="+mn-lt"/>
                          <a:ea typeface="+mn-ea"/>
                          <a:cs typeface="+mn-cs"/>
                        </a:rPr>
                        <a:t>Reconciliation of Input Tax Credit (ITC) </a:t>
                      </a:r>
                      <a:r>
                        <a:rPr lang="en-US" sz="1800" b="0" i="0" u="none" strike="noStrike" kern="1200" baseline="0" dirty="0" smtClean="0">
                          <a:solidFill>
                            <a:srgbClr val="0000FF"/>
                          </a:solidFill>
                          <a:latin typeface="+mn-lt"/>
                          <a:ea typeface="+mn-ea"/>
                          <a:cs typeface="+mn-cs"/>
                        </a:rPr>
                        <a:t>	</a:t>
                      </a:r>
                      <a:r>
                        <a:rPr lang="en-US" sz="2400" u="none" strike="noStrike" kern="1200" baseline="0" dirty="0" smtClean="0">
                          <a:solidFill>
                            <a:srgbClr val="0000FF"/>
                          </a:solidFill>
                        </a:rPr>
                        <a:t>	</a:t>
                      </a:r>
                      <a:endParaRPr lang="en-US" sz="2400" b="1" i="0" u="none" strike="noStrike" kern="1200" baseline="0" dirty="0" smtClean="0">
                        <a:solidFill>
                          <a:srgbClr val="0000FF"/>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r>
              <a:tr h="485815">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12</a:t>
                      </a:r>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400" b="1" i="0" u="none" strike="noStrike" kern="1200" baseline="0" dirty="0" smtClean="0">
                          <a:solidFill>
                            <a:schemeClr val="tx1"/>
                          </a:solidFill>
                          <a:latin typeface="+mn-lt"/>
                          <a:ea typeface="+mn-ea"/>
                          <a:cs typeface="+mn-cs"/>
                        </a:rPr>
                        <a:t>Reconciliation of Net Input Tax Credit (ITC) </a:t>
                      </a:r>
                      <a:r>
                        <a:rPr lang="en-US" sz="1800" b="0" i="0" u="none" strike="noStrike" kern="1200" baseline="0" dirty="0" smtClean="0">
                          <a:solidFill>
                            <a:schemeClr val="tx1"/>
                          </a:solidFill>
                          <a:latin typeface="+mn-lt"/>
                          <a:ea typeface="+mn-ea"/>
                          <a:cs typeface="+mn-cs"/>
                        </a:rPr>
                        <a:t>	</a:t>
                      </a:r>
                    </a:p>
                  </a:txBody>
                  <a:tcPr>
                    <a:solidFill>
                      <a:schemeClr val="bg1"/>
                    </a:solidFill>
                  </a:tcPr>
                </a:tc>
                <a:tc hMerge="1">
                  <a:txBody>
                    <a:bodyPr/>
                    <a:lstStyle/>
                    <a:p>
                      <a:endParaRPr lang="en-IN"/>
                    </a:p>
                  </a:txBody>
                  <a:tcPr/>
                </a:tc>
                <a:tc hMerge="1">
                  <a:txBody>
                    <a:bodyPr/>
                    <a:lstStyle/>
                    <a:p>
                      <a:endParaRPr lang="en-IN"/>
                    </a:p>
                  </a:txBody>
                  <a:tcPr/>
                </a:tc>
              </a:tr>
              <a:tr h="1122277">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A</a:t>
                      </a:r>
                      <a:endParaRPr lang="en-IN" sz="2400" b="1" i="0" u="none" strike="noStrike" kern="1200" baseline="0" dirty="0">
                        <a:solidFill>
                          <a:schemeClr val="tx1"/>
                        </a:solidFill>
                        <a:latin typeface="+mn-lt"/>
                        <a:ea typeface="+mn-ea"/>
                        <a:cs typeface="+mn-cs"/>
                      </a:endParaRPr>
                    </a:p>
                  </a:txBody>
                  <a:tcPr>
                    <a:solidFill>
                      <a:schemeClr val="bg1"/>
                    </a:solidFill>
                  </a:tcPr>
                </a:tc>
                <a:tc gridSpan="2">
                  <a:txBody>
                    <a:bodyPr/>
                    <a:lstStyle/>
                    <a:p>
                      <a:pPr marL="0" marR="0" indent="0" algn="just"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ITC availed as per audited Annual Financial Statement for the State/ UT </a:t>
                      </a:r>
                      <a:r>
                        <a:rPr lang="en-US" sz="2400" b="1" i="1" u="none" strike="noStrike" kern="1200" baseline="0" dirty="0" smtClean="0">
                          <a:solidFill>
                            <a:schemeClr val="accent6"/>
                          </a:solidFill>
                          <a:latin typeface="+mn-lt"/>
                          <a:ea typeface="+mn-ea"/>
                          <a:cs typeface="+mn-cs"/>
                        </a:rPr>
                        <a:t>(For multi-GSTIN units under same PAN, this should be derived from books of accounts).</a:t>
                      </a:r>
                    </a:p>
                  </a:txBody>
                  <a:tcPr>
                    <a:solidFill>
                      <a:schemeClr val="bg1"/>
                    </a:solidFill>
                  </a:tcPr>
                </a:tc>
                <a:tc hMerge="1">
                  <a:txBody>
                    <a:bodyPr/>
                    <a:lstStyle/>
                    <a:p>
                      <a:endParaRPr lang="en-IN"/>
                    </a:p>
                  </a:txBody>
                  <a:tcPr/>
                </a:tc>
                <a:tc>
                  <a:txBody>
                    <a:bodyPr/>
                    <a:lstStyle/>
                    <a:p>
                      <a:endParaRPr lang="en-US" sz="1800" b="0" i="0" u="none" strike="noStrike" kern="1200" baseline="0" dirty="0" smtClean="0">
                        <a:solidFill>
                          <a:schemeClr val="tx1"/>
                        </a:solidFill>
                        <a:latin typeface="+mn-lt"/>
                        <a:ea typeface="+mn-ea"/>
                        <a:cs typeface="+mn-cs"/>
                      </a:endParaRPr>
                    </a:p>
                  </a:txBody>
                  <a:tcPr>
                    <a:solidFill>
                      <a:schemeClr val="bg1"/>
                    </a:solidFill>
                  </a:tcPr>
                </a:tc>
              </a:tr>
              <a:tr h="1812909">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pPr algn="just"/>
                      <a:r>
                        <a:rPr lang="en-US" sz="1800" b="1" i="1" u="none" strike="noStrike" kern="1200" baseline="0" dirty="0" smtClean="0">
                          <a:solidFill>
                            <a:schemeClr val="tx1"/>
                          </a:solidFill>
                          <a:latin typeface="+mn-lt"/>
                          <a:ea typeface="+mn-ea"/>
                          <a:cs typeface="+mn-cs"/>
                        </a:rPr>
                        <a:t>ITC availed (after reversals) as per the audited Annual Financial Statement shall be declared here. There may be cases where multiple GSTINs (State-wise) registrations exist on the same PAN. This is common for persons / entities with presence over multiple States. Such persons / entities, will have to internally derive their ITC for each individual GSTIN and declare the same here. It may be noted that reference to audited Annual Financial Statement includes reference to books of accounts in case of persons / entities having presence over multiple States. 	</a:t>
                      </a:r>
                    </a:p>
                  </a:txBody>
                  <a:tcPr>
                    <a:solidFill>
                      <a:schemeClr val="bg1"/>
                    </a:solidFill>
                  </a:tcPr>
                </a:tc>
                <a:tc hMerge="1">
                  <a:txBody>
                    <a:bodyPr/>
                    <a:lstStyle/>
                    <a:p>
                      <a:endParaRPr lang="en-IN"/>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r h="776961">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B</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ITC booked in earlier Financial Years claimed in current Financial Year </a:t>
                      </a:r>
                    </a:p>
                  </a:txBody>
                  <a:tcPr>
                    <a:solidFill>
                      <a:schemeClr val="bg1"/>
                    </a:solidFill>
                  </a:tcPr>
                </a:tc>
                <a:tc>
                  <a:txBody>
                    <a:bodyPr/>
                    <a:lstStyle/>
                    <a:p>
                      <a:r>
                        <a:rPr lang="en-US" sz="2400" b="1" i="0" u="none" strike="noStrike" kern="1200" baseline="0" dirty="0" smtClean="0">
                          <a:solidFill>
                            <a:schemeClr val="tx1"/>
                          </a:solidFill>
                          <a:latin typeface="+mn-lt"/>
                          <a:ea typeface="+mn-ea"/>
                          <a:cs typeface="+mn-cs"/>
                        </a:rPr>
                        <a:t>(+)</a:t>
                      </a:r>
                    </a:p>
                  </a:txBody>
                  <a:tcPr>
                    <a:solidFill>
                      <a:schemeClr val="bg1"/>
                    </a:solidFill>
                  </a:tcPr>
                </a:tc>
                <a:tc>
                  <a:txBody>
                    <a:bodyPr/>
                    <a:lstStyle/>
                    <a:p>
                      <a:endParaRPr lang="en-US" sz="1800" b="0" i="0" u="none" strike="noStrike" kern="1200" baseline="0" dirty="0" smtClean="0">
                        <a:solidFill>
                          <a:schemeClr val="tx1"/>
                        </a:solidFill>
                        <a:latin typeface="+mn-lt"/>
                        <a:ea typeface="+mn-ea"/>
                        <a:cs typeface="+mn-cs"/>
                      </a:endParaRPr>
                    </a:p>
                  </a:txBody>
                  <a:tcPr>
                    <a:solidFill>
                      <a:schemeClr val="bg1"/>
                    </a:solidFill>
                  </a:tcPr>
                </a:tc>
              </a:tr>
              <a:tr h="1237382">
                <a:tc>
                  <a:txBody>
                    <a:bodyPr/>
                    <a:lstStyle/>
                    <a:p>
                      <a:pPr marL="457154" lvl="1"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pPr algn="just"/>
                      <a:r>
                        <a:rPr lang="en-US" sz="1800" b="1" i="1" u="none" strike="noStrike" kern="1200" baseline="0" dirty="0" smtClean="0">
                          <a:solidFill>
                            <a:schemeClr val="tx1"/>
                          </a:solidFill>
                          <a:latin typeface="+mn-lt"/>
                          <a:ea typeface="+mn-ea"/>
                          <a:cs typeface="+mn-cs"/>
                        </a:rPr>
                        <a:t>Any ITC which was booked in the audited Annual Financial Statement of earlier financial year(s)but availed in the ITC ledger in the financial year for which the reconciliation statement is being filed for shall be declared here. This shall include transitional credit which was booked in earlier years but availed during Financial Year 2017-18. </a:t>
                      </a:r>
                    </a:p>
                  </a:txBody>
                  <a:tcPr>
                    <a:solidFill>
                      <a:schemeClr val="bg1"/>
                    </a:solidFill>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270272" y="116632"/>
            <a:ext cx="11449271" cy="523220"/>
          </a:xfrm>
          <a:prstGeom prst="rect">
            <a:avLst/>
          </a:prstGeom>
          <a:solidFill>
            <a:schemeClr val="bg1"/>
          </a:solid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4590752" y="4564285"/>
            <a:ext cx="7128791" cy="830997"/>
          </a:xfrm>
          <a:prstGeom prst="rect">
            <a:avLst/>
          </a:prstGeom>
          <a:solidFill>
            <a:srgbClr val="0000FF"/>
          </a:solidFill>
        </p:spPr>
        <p:txBody>
          <a:bodyPr wrap="square" rtlCol="0">
            <a:spAutoFit/>
          </a:bodyPr>
          <a:lstStyle/>
          <a:p>
            <a:pPr marL="342900" indent="-342900" algn="just">
              <a:buFontTx/>
              <a:buChar char="-"/>
            </a:pPr>
            <a:r>
              <a:rPr lang="en-US" sz="2400" b="1" i="1" dirty="0" smtClean="0">
                <a:solidFill>
                  <a:schemeClr val="bg1"/>
                </a:solidFill>
              </a:rPr>
              <a:t>Transitional credit of already taken credits will not come here but will come under 12A.</a:t>
            </a:r>
          </a:p>
        </p:txBody>
      </p:sp>
    </p:spTree>
    <p:extLst>
      <p:ext uri="{BB962C8B-B14F-4D97-AF65-F5344CB8AC3E}">
        <p14:creationId xmlns:p14="http://schemas.microsoft.com/office/powerpoint/2010/main" val="40584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0"/>
            <a:ext cx="12061824"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1" descr="a2eA27.tmp"/>
          <p:cNvPicPr>
            <a:picLocks/>
          </p:cNvPicPr>
          <p:nvPr/>
        </p:nvPicPr>
        <p:blipFill>
          <a:blip r:embed="rId2" cstate="print"/>
          <a:srcRect/>
          <a:stretch>
            <a:fillRect/>
          </a:stretch>
        </p:blipFill>
        <p:spPr bwMode="auto">
          <a:xfrm>
            <a:off x="1" y="0"/>
            <a:ext cx="12061825" cy="6858000"/>
          </a:xfrm>
          <a:prstGeom prst="rect">
            <a:avLst/>
          </a:prstGeom>
          <a:noFill/>
          <a:ln w="9525">
            <a:noFill/>
            <a:miter lim="800000"/>
            <a:headEnd/>
            <a:tailEnd/>
          </a:ln>
        </p:spPr>
      </p:pic>
      <p:sp>
        <p:nvSpPr>
          <p:cNvPr id="3" name="TextBox 2"/>
          <p:cNvSpPr txBox="1"/>
          <p:nvPr/>
        </p:nvSpPr>
        <p:spPr>
          <a:xfrm>
            <a:off x="486296" y="260648"/>
            <a:ext cx="10801200" cy="451398"/>
          </a:xfrm>
          <a:prstGeom prst="rect">
            <a:avLst/>
          </a:prstGeom>
          <a:noFill/>
        </p:spPr>
        <p:txBody>
          <a:bodyPr wrap="square" lIns="0" tIns="45716" rIns="91431" bIns="45716">
            <a:spAutoFit/>
          </a:bodyPr>
          <a:lstStyle/>
          <a:p>
            <a:pPr algn="just" fontAlgn="auto">
              <a:lnSpc>
                <a:spcPts val="2795"/>
              </a:lnSpc>
              <a:spcBef>
                <a:spcPts val="0"/>
              </a:spcBef>
              <a:spcAft>
                <a:spcPts val="0"/>
              </a:spcAft>
              <a:defRPr/>
            </a:pPr>
            <a:r>
              <a:rPr lang="en-US" sz="3200" b="1" dirty="0">
                <a:solidFill>
                  <a:srgbClr val="000000"/>
                </a:solidFill>
                <a:latin typeface="Arial" pitchFamily="34" charset="0"/>
                <a:cs typeface="Arial" pitchFamily="34" charset="0"/>
              </a:rPr>
              <a:t>Sec. 2(6) of the CGST Act: Aggregate </a:t>
            </a:r>
            <a:r>
              <a:rPr lang="en-US" sz="3200" b="1" dirty="0" smtClean="0">
                <a:solidFill>
                  <a:srgbClr val="000000"/>
                </a:solidFill>
                <a:latin typeface="Arial" pitchFamily="34" charset="0"/>
                <a:cs typeface="Arial" pitchFamily="34" charset="0"/>
              </a:rPr>
              <a:t>Turnover </a:t>
            </a:r>
            <a:endParaRPr lang="en-US" sz="3200" b="1" dirty="0">
              <a:solidFill>
                <a:srgbClr val="000000"/>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937462380"/>
              </p:ext>
            </p:extLst>
          </p:nvPr>
        </p:nvGraphicFramePr>
        <p:xfrm>
          <a:off x="530186" y="1068585"/>
          <a:ext cx="11215766" cy="536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908973293"/>
              </p:ext>
            </p:extLst>
          </p:nvPr>
        </p:nvGraphicFramePr>
        <p:xfrm>
          <a:off x="270272" y="840472"/>
          <a:ext cx="11449272" cy="5612864"/>
        </p:xfrm>
        <a:graphic>
          <a:graphicData uri="http://schemas.openxmlformats.org/drawingml/2006/table">
            <a:tbl>
              <a:tblPr firstRow="1" bandRow="1">
                <a:tableStyleId>{616DA210-FB5B-4158-B5E0-FEB733F419BA}</a:tableStyleId>
              </a:tblPr>
              <a:tblGrid>
                <a:gridCol w="1315988"/>
                <a:gridCol w="7613004"/>
                <a:gridCol w="792088"/>
                <a:gridCol w="1728192"/>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IV</a:t>
                      </a:r>
                      <a:endParaRPr lang="en-IN" sz="2400" b="1" i="0" u="none" strike="noStrike" kern="1200" baseline="0" dirty="0">
                        <a:solidFill>
                          <a:srgbClr val="0000FF"/>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0000FF"/>
                          </a:solidFill>
                          <a:latin typeface="+mn-lt"/>
                          <a:ea typeface="+mn-ea"/>
                          <a:cs typeface="+mn-cs"/>
                        </a:rPr>
                        <a:t>Reconciliation of Input Tax Credit (ITC) </a:t>
                      </a:r>
                      <a:r>
                        <a:rPr lang="en-US" sz="1800" b="0" i="0" u="none" strike="noStrike" kern="1200" baseline="0" dirty="0" smtClean="0">
                          <a:solidFill>
                            <a:srgbClr val="0000FF"/>
                          </a:solidFill>
                          <a:latin typeface="+mn-lt"/>
                          <a:ea typeface="+mn-ea"/>
                          <a:cs typeface="+mn-cs"/>
                        </a:rPr>
                        <a:t>	</a:t>
                      </a:r>
                      <a:r>
                        <a:rPr lang="en-US" sz="2400" u="none" strike="noStrike" kern="1200" baseline="0" dirty="0" smtClean="0">
                          <a:solidFill>
                            <a:srgbClr val="0000FF"/>
                          </a:solidFill>
                        </a:rPr>
                        <a:t>	</a:t>
                      </a:r>
                      <a:endParaRPr lang="en-US" sz="2400" b="1" i="0" u="none" strike="noStrike" kern="1200" baseline="0" dirty="0" smtClean="0">
                        <a:solidFill>
                          <a:srgbClr val="0000FF"/>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12</a:t>
                      </a:r>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400" b="1" i="0" u="none" strike="noStrike" kern="1200" baseline="0" dirty="0" smtClean="0">
                          <a:solidFill>
                            <a:schemeClr val="tx1"/>
                          </a:solidFill>
                          <a:latin typeface="+mn-lt"/>
                          <a:ea typeface="+mn-ea"/>
                          <a:cs typeface="+mn-cs"/>
                        </a:rPr>
                        <a:t>Reconciliation of Net Input Tax Credit (ITC) </a:t>
                      </a:r>
                      <a:r>
                        <a:rPr lang="en-US" sz="1800" b="0" i="0" u="none" strike="noStrike" kern="1200" baseline="0" dirty="0" smtClean="0">
                          <a:solidFill>
                            <a:schemeClr val="tx1"/>
                          </a:solidFill>
                          <a:latin typeface="+mn-lt"/>
                          <a:ea typeface="+mn-ea"/>
                          <a:cs typeface="+mn-cs"/>
                        </a:rPr>
                        <a:t>	</a:t>
                      </a:r>
                    </a:p>
                  </a:txBody>
                  <a:tcPr>
                    <a:solidFill>
                      <a:schemeClr val="bg1"/>
                    </a:solidFill>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C</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US" sz="2400" b="1" i="0" u="none" strike="noStrike" kern="1200" baseline="0" dirty="0" smtClean="0">
                          <a:solidFill>
                            <a:schemeClr val="tx1"/>
                          </a:solidFill>
                          <a:latin typeface="+mn-lt"/>
                          <a:ea typeface="+mn-ea"/>
                          <a:cs typeface="+mn-cs"/>
                        </a:rPr>
                        <a:t>ITC booked in current Financial Year to be claimed in subsequent Financial Years.</a:t>
                      </a:r>
                    </a:p>
                  </a:txBody>
                  <a:tcPr>
                    <a:solidFill>
                      <a:schemeClr val="bg1"/>
                    </a:solidFill>
                  </a:tcPr>
                </a:tc>
                <a:tc>
                  <a:txBody>
                    <a:bodyPr/>
                    <a:lstStyle/>
                    <a:p>
                      <a:r>
                        <a:rPr lang="en-US" sz="2400" b="1" i="0" u="none" strike="noStrike" kern="1200" baseline="0" dirty="0" smtClean="0">
                          <a:solidFill>
                            <a:schemeClr val="tx1"/>
                          </a:solidFill>
                          <a:latin typeface="+mn-lt"/>
                          <a:ea typeface="+mn-ea"/>
                          <a:cs typeface="+mn-cs"/>
                        </a:rPr>
                        <a:t>(-)</a:t>
                      </a:r>
                    </a:p>
                  </a:txBody>
                  <a:tcPr>
                    <a:solidFill>
                      <a:schemeClr val="bg1"/>
                    </a:solidFill>
                  </a:tcPr>
                </a:tc>
                <a:tc>
                  <a:txBody>
                    <a:bodyPr/>
                    <a:lstStyle/>
                    <a:p>
                      <a:endParaRPr lang="en-US" sz="24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000" b="0" i="1" u="none" strike="noStrike" kern="1200" baseline="0" dirty="0" smtClean="0">
                          <a:solidFill>
                            <a:schemeClr val="tx1"/>
                          </a:solidFill>
                          <a:latin typeface="+mn-lt"/>
                          <a:ea typeface="+mn-ea"/>
                          <a:cs typeface="+mn-cs"/>
                        </a:rPr>
                        <a:t>Any ITC which has been booked in the audited Annual Financial Statement of the current financial year but the same has not been credited to the ITC ledger for the said financial year shall be declared here. 	</a:t>
                      </a:r>
                    </a:p>
                  </a:txBody>
                  <a:tcPr>
                    <a:solidFill>
                      <a:schemeClr val="bg1"/>
                    </a:solidFill>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D</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US" sz="2400" b="1" i="0" u="none" strike="noStrike" kern="1200" baseline="0" dirty="0" smtClean="0">
                          <a:solidFill>
                            <a:schemeClr val="tx1"/>
                          </a:solidFill>
                          <a:latin typeface="+mn-lt"/>
                          <a:ea typeface="+mn-ea"/>
                          <a:cs typeface="+mn-cs"/>
                        </a:rPr>
                        <a:t>ITC availed as per audited financial statements or books of account.</a:t>
                      </a:r>
                    </a:p>
                  </a:txBody>
                  <a:tcPr>
                    <a:solidFill>
                      <a:schemeClr val="bg1"/>
                    </a:solidFill>
                  </a:tcPr>
                </a:tc>
                <a:tc>
                  <a:txBody>
                    <a:bodyPr/>
                    <a:lstStyle/>
                    <a:p>
                      <a:endParaRPr lang="en-US" sz="2400" b="1" i="0" u="none" strike="noStrike" kern="1200" baseline="0" dirty="0" smtClean="0">
                        <a:solidFill>
                          <a:schemeClr val="tx1"/>
                        </a:solidFill>
                        <a:latin typeface="+mn-lt"/>
                        <a:ea typeface="+mn-ea"/>
                        <a:cs typeface="+mn-cs"/>
                      </a:endParaRPr>
                    </a:p>
                  </a:txBody>
                  <a:tcPr>
                    <a:solidFill>
                      <a:schemeClr val="bg1"/>
                    </a:solidFill>
                  </a:tcPr>
                </a:tc>
                <a:tc>
                  <a:txBody>
                    <a:bodyPr/>
                    <a:lstStyle/>
                    <a:p>
                      <a:r>
                        <a:rPr lang="en-IN" sz="2400" b="1" i="0" u="none" strike="noStrike" kern="1200" baseline="0" dirty="0" smtClean="0">
                          <a:solidFill>
                            <a:schemeClr val="tx1"/>
                          </a:solidFill>
                          <a:latin typeface="+mn-lt"/>
                          <a:ea typeface="+mn-ea"/>
                          <a:cs typeface="+mn-cs"/>
                        </a:rPr>
                        <a:t>&lt;Auto&gt; 	</a:t>
                      </a:r>
                    </a:p>
                  </a:txBody>
                  <a:tcPr>
                    <a:solidFill>
                      <a:schemeClr val="bg1"/>
                    </a:solidFill>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000" b="0" i="1" u="none" strike="noStrike" kern="1200" baseline="0" dirty="0" smtClean="0">
                          <a:solidFill>
                            <a:schemeClr val="tx1"/>
                          </a:solidFill>
                          <a:latin typeface="+mn-lt"/>
                          <a:ea typeface="+mn-ea"/>
                          <a:cs typeface="+mn-cs"/>
                        </a:rPr>
                        <a:t>ITC availed as per audited Annual Financial Statement or books of accounts as derived from values declared in Table 12A, 12B and 12C above will be auto-populated here. 	</a:t>
                      </a:r>
                    </a:p>
                  </a:txBody>
                  <a:tcPr>
                    <a:solidFill>
                      <a:schemeClr val="bg1"/>
                    </a:solidFill>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IN" sz="24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E</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ITC claimed in Annual Return (GSTR9).	</a:t>
                      </a:r>
                    </a:p>
                  </a:txBody>
                  <a:tcPr>
                    <a:solidFill>
                      <a:schemeClr val="bg1"/>
                    </a:solidFill>
                  </a:tcPr>
                </a:tc>
                <a:tc>
                  <a:txBody>
                    <a:bodyPr/>
                    <a:lstStyle/>
                    <a:p>
                      <a:endParaRPr lang="en-US" sz="24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4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pPr marL="0" algn="l" defTabSz="914306" rtl="0" eaLnBrk="1" latinLnBrk="0" hangingPunct="1"/>
                      <a:r>
                        <a:rPr lang="en-US" sz="2000" b="0" i="1" u="none" strike="noStrike" kern="1200" baseline="0" dirty="0" smtClean="0">
                          <a:solidFill>
                            <a:schemeClr val="tx1"/>
                          </a:solidFill>
                          <a:latin typeface="+mn-lt"/>
                          <a:ea typeface="+mn-ea"/>
                          <a:cs typeface="+mn-cs"/>
                        </a:rPr>
                        <a:t>Net ITC available for utilization as declared in Table 7J of Annual Return (GSTR9) shall be declared here.</a:t>
                      </a:r>
                    </a:p>
                  </a:txBody>
                  <a:tcPr>
                    <a:solidFill>
                      <a:schemeClr val="bg1"/>
                    </a:solidFill>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169476"/>
            <a:ext cx="11059061" cy="523220"/>
          </a:xfrm>
          <a:prstGeom prst="rect">
            <a:avLst/>
          </a:prstGeom>
          <a:solidFill>
            <a:schemeClr val="bg1"/>
          </a:solidFill>
        </p:spPr>
        <p:txBody>
          <a:bodyPr wrap="square" rtlCol="0">
            <a:spAutoFit/>
          </a:bodyPr>
          <a:lstStyle/>
          <a:p>
            <a:pPr algn="ctr"/>
            <a:r>
              <a:rPr lang="en-US" sz="2800" b="1" dirty="0"/>
              <a:t>Reconciliation of Input Tax Credit </a:t>
            </a:r>
            <a:endParaRPr lang="en-IN" sz="2800" dirty="0"/>
          </a:p>
        </p:txBody>
      </p:sp>
      <p:sp>
        <p:nvSpPr>
          <p:cNvPr id="5" name="Rounded Rectangle 4"/>
          <p:cNvSpPr/>
          <p:nvPr/>
        </p:nvSpPr>
        <p:spPr>
          <a:xfrm>
            <a:off x="7399064" y="5301208"/>
            <a:ext cx="2376264" cy="36004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anose="020B0A04020102020204" pitchFamily="34" charset="0"/>
              </a:rPr>
              <a:t>TABLE 7J</a:t>
            </a:r>
            <a:endParaRPr lang="en-US" dirty="0">
              <a:latin typeface="Arial Black" panose="020B0A04020102020204" pitchFamily="34" charset="0"/>
            </a:endParaRPr>
          </a:p>
        </p:txBody>
      </p:sp>
    </p:spTree>
    <p:extLst>
      <p:ext uri="{BB962C8B-B14F-4D97-AF65-F5344CB8AC3E}">
        <p14:creationId xmlns:p14="http://schemas.microsoft.com/office/powerpoint/2010/main" val="876937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577052576"/>
              </p:ext>
            </p:extLst>
          </p:nvPr>
        </p:nvGraphicFramePr>
        <p:xfrm>
          <a:off x="270272" y="1202472"/>
          <a:ext cx="11449272" cy="3666688"/>
        </p:xfrm>
        <a:graphic>
          <a:graphicData uri="http://schemas.openxmlformats.org/drawingml/2006/table">
            <a:tbl>
              <a:tblPr firstRow="1" bandRow="1">
                <a:tableStyleId>{616DA210-FB5B-4158-B5E0-FEB733F419BA}</a:tableStyleId>
              </a:tblPr>
              <a:tblGrid>
                <a:gridCol w="1315988"/>
                <a:gridCol w="7613004"/>
                <a:gridCol w="792088"/>
                <a:gridCol w="1728192"/>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IV</a:t>
                      </a:r>
                      <a:endParaRPr lang="en-IN" sz="2400" b="1" i="0" u="none" strike="noStrike" kern="1200" baseline="0" dirty="0">
                        <a:solidFill>
                          <a:srgbClr val="0000FF"/>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0000FF"/>
                          </a:solidFill>
                          <a:latin typeface="+mn-lt"/>
                          <a:ea typeface="+mn-ea"/>
                          <a:cs typeface="+mn-cs"/>
                        </a:rPr>
                        <a:t>Reconciliation of Input Tax Credit (ITC) </a:t>
                      </a:r>
                      <a:r>
                        <a:rPr lang="en-US" sz="1800" b="0" i="0" u="none" strike="noStrike" kern="1200" baseline="0" dirty="0" smtClean="0">
                          <a:solidFill>
                            <a:srgbClr val="0000FF"/>
                          </a:solidFill>
                          <a:latin typeface="+mn-lt"/>
                          <a:ea typeface="+mn-ea"/>
                          <a:cs typeface="+mn-cs"/>
                        </a:rPr>
                        <a:t>	</a:t>
                      </a:r>
                      <a:r>
                        <a:rPr lang="en-US" sz="2400" u="none" strike="noStrike" kern="1200" baseline="0" dirty="0" smtClean="0">
                          <a:solidFill>
                            <a:srgbClr val="0000FF"/>
                          </a:solidFill>
                        </a:rPr>
                        <a:t>	</a:t>
                      </a:r>
                      <a:endParaRPr lang="en-US" sz="2400" b="1" i="0" u="none" strike="noStrike" kern="1200" baseline="0" dirty="0" smtClean="0">
                        <a:solidFill>
                          <a:srgbClr val="0000FF"/>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F</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400" b="1" i="0" u="none" strike="noStrike" kern="1200" baseline="0" dirty="0" smtClean="0">
                          <a:solidFill>
                            <a:schemeClr val="tx1"/>
                          </a:solidFill>
                          <a:latin typeface="+mn-lt"/>
                          <a:ea typeface="+mn-ea"/>
                          <a:cs typeface="+mn-cs"/>
                        </a:rPr>
                        <a:t>Un-reconciled ITC 	</a:t>
                      </a:r>
                    </a:p>
                  </a:txBody>
                  <a:tcPr>
                    <a:solidFill>
                      <a:schemeClr val="bg1"/>
                    </a:solidFill>
                  </a:tcPr>
                </a:tc>
                <a:tc>
                  <a:txBody>
                    <a:bodyPr/>
                    <a:lstStyle/>
                    <a:p>
                      <a:endParaRPr lang="en-US" sz="2400" b="1" i="0" u="none" strike="noStrike" kern="1200" baseline="0" dirty="0" smtClean="0">
                        <a:solidFill>
                          <a:schemeClr val="tx1"/>
                        </a:solidFill>
                        <a:latin typeface="+mn-lt"/>
                        <a:ea typeface="+mn-ea"/>
                        <a:cs typeface="+mn-cs"/>
                      </a:endParaRPr>
                    </a:p>
                  </a:txBody>
                  <a:tcPr>
                    <a:solidFill>
                      <a:schemeClr val="bg1"/>
                    </a:solidFill>
                  </a:tcPr>
                </a:tc>
                <a:tc>
                  <a:txBody>
                    <a:bodyPr/>
                    <a:lstStyle/>
                    <a:p>
                      <a:r>
                        <a:rPr lang="en-US" sz="2400" b="1" i="0" u="none" strike="noStrike" kern="1200" baseline="0" dirty="0" smtClean="0">
                          <a:solidFill>
                            <a:schemeClr val="tx1"/>
                          </a:solidFill>
                          <a:latin typeface="+mn-lt"/>
                          <a:ea typeface="+mn-ea"/>
                          <a:cs typeface="+mn-cs"/>
                        </a:rPr>
                        <a:t>ITC-1</a:t>
                      </a:r>
                    </a:p>
                  </a:txBody>
                  <a:tcPr>
                    <a:solidFill>
                      <a:schemeClr val="bg1"/>
                    </a:solidFill>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13</a:t>
                      </a:r>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400" b="1" i="0" u="none" strike="noStrike" kern="1200" baseline="0" dirty="0" smtClean="0">
                          <a:solidFill>
                            <a:schemeClr val="tx1"/>
                          </a:solidFill>
                          <a:latin typeface="+mn-lt"/>
                          <a:ea typeface="+mn-ea"/>
                          <a:cs typeface="+mn-cs"/>
                        </a:rPr>
                        <a:t>Reasons for un-reconciled difference in ITC</a:t>
                      </a:r>
                    </a:p>
                  </a:txBody>
                  <a:tcPr>
                    <a:solidFill>
                      <a:schemeClr val="bg1"/>
                    </a:solidFill>
                  </a:tcPr>
                </a:tc>
                <a:tc hMerge="1">
                  <a:txBody>
                    <a:bodyPr/>
                    <a:lstStyle/>
                    <a:p>
                      <a:endParaRPr lang="en-US" sz="1800" b="0" i="0" u="none" strike="noStrike" kern="1200" baseline="0" dirty="0" smtClean="0">
                        <a:solidFill>
                          <a:schemeClr val="tx1"/>
                        </a:solidFill>
                        <a:latin typeface="+mn-lt"/>
                        <a:ea typeface="+mn-ea"/>
                        <a:cs typeface="+mn-cs"/>
                      </a:endParaRPr>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r h="550912">
                <a:tc>
                  <a:txBody>
                    <a:bodyPr/>
                    <a:lstStyle/>
                    <a:p>
                      <a:pPr marL="0" lvl="0"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b="0" i="1" u="none" strike="noStrike" kern="1200" baseline="0" dirty="0" smtClean="0">
                          <a:solidFill>
                            <a:schemeClr val="tx1"/>
                          </a:solidFill>
                          <a:latin typeface="+mn-lt"/>
                          <a:ea typeface="+mn-ea"/>
                          <a:cs typeface="+mn-cs"/>
                        </a:rPr>
                        <a:t>Reasons for non-reconciliation of ITC as per audited Annual Financial Statement or books of account (Table 12D) and the net ITC (Table12E) availed in the Annual Return (GSTR9) shall be specified here 	</a:t>
                      </a:r>
                      <a:endParaRPr lang="en-US" sz="1800" b="0" i="1" u="none" strike="noStrike" kern="1200" baseline="0" dirty="0" smtClean="0">
                        <a:solidFill>
                          <a:schemeClr val="tx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A</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US" sz="2000" b="1" i="0" u="none" strike="noStrike" kern="1200" baseline="0" dirty="0" smtClean="0">
                          <a:solidFill>
                            <a:schemeClr val="tx1"/>
                          </a:solidFill>
                          <a:latin typeface="+mn-lt"/>
                          <a:ea typeface="+mn-ea"/>
                          <a:cs typeface="+mn-cs"/>
                        </a:rPr>
                        <a:t>Reason 1</a:t>
                      </a:r>
                    </a:p>
                  </a:txBody>
                  <a:tcPr>
                    <a:solidFill>
                      <a:schemeClr val="bg1"/>
                    </a:solidFill>
                  </a:tcPr>
                </a:tc>
                <a:tc gridSpan="2">
                  <a:txBody>
                    <a:bodyPr/>
                    <a:lstStyle/>
                    <a:p>
                      <a:pPr marL="0" algn="l" defTabSz="914306" rtl="0" eaLnBrk="1" latinLnBrk="0" hangingPunct="1"/>
                      <a:r>
                        <a:rPr lang="en-IN" sz="2000" b="1" i="0" u="none" strike="noStrike" kern="1200" baseline="0" dirty="0" smtClean="0">
                          <a:solidFill>
                            <a:schemeClr val="tx1"/>
                          </a:solidFill>
                          <a:latin typeface="+mn-lt"/>
                          <a:ea typeface="+mn-ea"/>
                          <a:cs typeface="+mn-cs"/>
                        </a:rPr>
                        <a:t>&lt;&lt;Text&gt;&gt; 	</a:t>
                      </a:r>
                    </a:p>
                  </a:txBody>
                  <a:tcPr>
                    <a:solidFill>
                      <a:schemeClr val="bg1"/>
                    </a:solidFill>
                  </a:tcPr>
                </a:tc>
                <a:tc hMerge="1">
                  <a:txBody>
                    <a:bodyPr/>
                    <a:lstStyle/>
                    <a:p>
                      <a:endParaRPr lang="en-US" sz="1800" b="0"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B</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US" sz="2000" b="1" i="0" u="none" strike="noStrike" kern="1200" baseline="0" dirty="0" smtClean="0">
                          <a:solidFill>
                            <a:schemeClr val="tx1"/>
                          </a:solidFill>
                          <a:latin typeface="+mn-lt"/>
                          <a:ea typeface="+mn-ea"/>
                          <a:cs typeface="+mn-cs"/>
                        </a:rPr>
                        <a:t>Reason 2</a:t>
                      </a:r>
                    </a:p>
                  </a:txBody>
                  <a:tcPr>
                    <a:solidFill>
                      <a:schemeClr val="bg1"/>
                    </a:solidFill>
                  </a:tcPr>
                </a:tc>
                <a:tc gridSpan="2">
                  <a:txBody>
                    <a:bodyPr/>
                    <a:lstStyle/>
                    <a:p>
                      <a:pPr marL="0" algn="l" defTabSz="914306" rtl="0" eaLnBrk="1" latinLnBrk="0" hangingPunct="1"/>
                      <a:r>
                        <a:rPr lang="en-IN" sz="2000" b="1" i="0" u="none" strike="noStrike" kern="1200" baseline="0" dirty="0" smtClean="0">
                          <a:solidFill>
                            <a:schemeClr val="tx1"/>
                          </a:solidFill>
                          <a:latin typeface="+mn-lt"/>
                          <a:ea typeface="+mn-ea"/>
                          <a:cs typeface="+mn-cs"/>
                        </a:rPr>
                        <a:t>&lt;&lt;Text&gt;&gt;</a:t>
                      </a:r>
                      <a:endParaRPr lang="en-US" sz="2000" b="1" i="0" u="none" strike="noStrike" kern="1200" baseline="0" dirty="0" smtClean="0">
                        <a:solidFill>
                          <a:schemeClr val="tx1"/>
                        </a:solidFill>
                        <a:latin typeface="+mn-lt"/>
                        <a:ea typeface="+mn-ea"/>
                        <a:cs typeface="+mn-cs"/>
                      </a:endParaRPr>
                    </a:p>
                  </a:txBody>
                  <a:tcPr>
                    <a:solidFill>
                      <a:schemeClr val="bg1"/>
                    </a:solidFill>
                  </a:tcPr>
                </a:tc>
                <a:tc hMerge="1">
                  <a:txBody>
                    <a:bodyPr/>
                    <a:lstStyle/>
                    <a:p>
                      <a:endParaRPr lang="en-US"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270272" y="313492"/>
            <a:ext cx="11449272" cy="523220"/>
          </a:xfrm>
          <a:prstGeom prst="rect">
            <a:avLst/>
          </a:prstGeom>
          <a:solidFill>
            <a:schemeClr val="bg1"/>
          </a:solid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2790552" y="3933056"/>
            <a:ext cx="7272808" cy="2000548"/>
          </a:xfrm>
          <a:prstGeom prst="rect">
            <a:avLst/>
          </a:prstGeom>
          <a:solidFill>
            <a:srgbClr val="0000FF"/>
          </a:solidFill>
        </p:spPr>
        <p:txBody>
          <a:bodyPr wrap="square" rtlCol="0">
            <a:spAutoFit/>
          </a:bodyPr>
          <a:lstStyle/>
          <a:p>
            <a:pPr marL="342900" indent="-342900" algn="just">
              <a:buFontTx/>
              <a:buChar char="-"/>
            </a:pPr>
            <a:r>
              <a:rPr lang="en-US" sz="2400" b="1" i="1" dirty="0" smtClean="0">
                <a:solidFill>
                  <a:schemeClr val="bg1"/>
                </a:solidFill>
              </a:rPr>
              <a:t>ITC claimed in next year;</a:t>
            </a:r>
          </a:p>
          <a:p>
            <a:pPr marL="342900" indent="-342900" algn="just">
              <a:buFontTx/>
              <a:buChar char="-"/>
            </a:pPr>
            <a:r>
              <a:rPr lang="en-US" sz="2400" b="1" i="1" dirty="0" smtClean="0">
                <a:solidFill>
                  <a:schemeClr val="bg1"/>
                </a:solidFill>
              </a:rPr>
              <a:t>Rule 42, 43 reversals not correctly given in GSTR 9;</a:t>
            </a:r>
          </a:p>
          <a:p>
            <a:pPr marL="342900" indent="-342900" algn="just">
              <a:buFontTx/>
              <a:buChar char="-"/>
            </a:pPr>
            <a:r>
              <a:rPr lang="en-US" sz="2400" b="1" i="1" dirty="0" smtClean="0">
                <a:solidFill>
                  <a:schemeClr val="bg1"/>
                </a:solidFill>
              </a:rPr>
              <a:t>ITC lapsed;</a:t>
            </a:r>
          </a:p>
          <a:p>
            <a:pPr marL="342900" indent="-342900" algn="just">
              <a:buFontTx/>
              <a:buChar char="-"/>
            </a:pPr>
            <a:r>
              <a:rPr lang="en-US" sz="2400" b="1" i="1" dirty="0" smtClean="0">
                <a:solidFill>
                  <a:schemeClr val="bg1"/>
                </a:solidFill>
              </a:rPr>
              <a:t>ITC on another GSTIN </a:t>
            </a:r>
            <a:r>
              <a:rPr lang="en-US" sz="2800" b="1" dirty="0" smtClean="0">
                <a:solidFill>
                  <a:schemeClr val="bg1"/>
                </a:solidFill>
              </a:rPr>
              <a:t>claimed in GSTR 9.</a:t>
            </a:r>
          </a:p>
        </p:txBody>
      </p:sp>
    </p:spTree>
    <p:extLst>
      <p:ext uri="{BB962C8B-B14F-4D97-AF65-F5344CB8AC3E}">
        <p14:creationId xmlns:p14="http://schemas.microsoft.com/office/powerpoint/2010/main" val="8557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21374903"/>
              </p:ext>
            </p:extLst>
          </p:nvPr>
        </p:nvGraphicFramePr>
        <p:xfrm>
          <a:off x="270272" y="940688"/>
          <a:ext cx="11449272" cy="5584656"/>
        </p:xfrm>
        <a:graphic>
          <a:graphicData uri="http://schemas.openxmlformats.org/drawingml/2006/table">
            <a:tbl>
              <a:tblPr firstRow="1" bandRow="1">
                <a:tableStyleId>{616DA210-FB5B-4158-B5E0-FEB733F419BA}</a:tableStyleId>
              </a:tblPr>
              <a:tblGrid>
                <a:gridCol w="1315988"/>
                <a:gridCol w="4300636"/>
                <a:gridCol w="2160240"/>
                <a:gridCol w="1872208"/>
                <a:gridCol w="1800200"/>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solidFill>
                      <a:schemeClr val="bg1"/>
                    </a:solidFill>
                  </a:tcPr>
                </a:tc>
                <a:tc gridSpan="4">
                  <a:txBody>
                    <a:bodyPr/>
                    <a:lstStyle/>
                    <a:p>
                      <a:pPr marL="0" marR="0" indent="0" algn="just"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a:t>
                      </a: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solidFill>
                      <a:schemeClr val="bg1"/>
                    </a:solidFill>
                  </a:tcPr>
                </a:tc>
                <a:tc gridSpan="4">
                  <a:txBody>
                    <a:bodyPr/>
                    <a:lstStyle/>
                    <a:p>
                      <a:pPr marL="0" marR="0" indent="0" algn="just" defTabSz="914306" rtl="0" eaLnBrk="1" fontAlgn="auto" latinLnBrk="0" hangingPunct="1">
                        <a:lnSpc>
                          <a:spcPct val="100000"/>
                        </a:lnSpc>
                        <a:spcBef>
                          <a:spcPts val="0"/>
                        </a:spcBef>
                        <a:spcAft>
                          <a:spcPts val="0"/>
                        </a:spcAft>
                        <a:buClrTx/>
                        <a:buSzTx/>
                        <a:buFontTx/>
                        <a:buNone/>
                        <a:tabLst/>
                        <a:defRPr/>
                      </a:pPr>
                      <a:r>
                        <a:rPr lang="en-US" sz="1800" b="1" i="1" u="none" strike="noStrike" kern="1200" baseline="0" dirty="0" smtClean="0">
                          <a:solidFill>
                            <a:schemeClr val="tx1"/>
                          </a:solidFill>
                          <a:latin typeface="+mn-lt"/>
                          <a:ea typeface="+mn-ea"/>
                          <a:cs typeface="+mn-cs"/>
                        </a:rPr>
                        <a:t>This table is for reconciliation of ITC declared in the Annual Return (GSTR9) against the expenses booked in the audited Annual Financial Statement or books of account. The various sub-heads specified under this table are general expenses in the audited Annual Financial Statement or books of account on which ITC may or may not be available. Further, this is only an indicative list of heads under which expenses are generally booked. Taxpayers may add or delete any of these heads but all heads of expenses on which GST has been paid / was payable are to be declared here. 	</a:t>
                      </a: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696416">
                <a:tc>
                  <a:txBody>
                    <a:bodyPr/>
                    <a:lstStyle/>
                    <a:p>
                      <a:pPr marL="457154" lvl="1"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pPr algn="ctr"/>
                      <a:r>
                        <a:rPr lang="en-IN" sz="2000" b="1" i="0" u="none" strike="noStrike" kern="1200" baseline="0" dirty="0" smtClean="0">
                          <a:solidFill>
                            <a:schemeClr val="tx1"/>
                          </a:solidFill>
                          <a:latin typeface="+mn-lt"/>
                          <a:ea typeface="+mn-ea"/>
                          <a:cs typeface="+mn-cs"/>
                        </a:rPr>
                        <a:t>Description </a:t>
                      </a:r>
                    </a:p>
                  </a:txBody>
                  <a:tcPr anchor="ctr">
                    <a:solidFill>
                      <a:schemeClr val="bg1"/>
                    </a:solidFill>
                  </a:tcPr>
                </a:tc>
                <a:tc>
                  <a:txBody>
                    <a:bodyPr/>
                    <a:lstStyle/>
                    <a:p>
                      <a:pPr algn="ctr"/>
                      <a:r>
                        <a:rPr lang="en-IN" sz="2000" b="1" i="0" u="none" strike="noStrike" kern="1200" baseline="0" dirty="0" smtClean="0">
                          <a:solidFill>
                            <a:schemeClr val="tx1"/>
                          </a:solidFill>
                          <a:latin typeface="+mn-lt"/>
                          <a:ea typeface="+mn-ea"/>
                          <a:cs typeface="+mn-cs"/>
                        </a:rPr>
                        <a:t>Value </a:t>
                      </a:r>
                    </a:p>
                  </a:txBody>
                  <a:tcPr anchor="ctr">
                    <a:solidFill>
                      <a:schemeClr val="bg1"/>
                    </a:solidFill>
                  </a:tcPr>
                </a:tc>
                <a:tc>
                  <a:txBody>
                    <a:bodyPr/>
                    <a:lstStyle/>
                    <a:p>
                      <a:r>
                        <a:rPr lang="en-IN" sz="2000" b="1" i="0" u="none" strike="noStrike" kern="1200" baseline="0" dirty="0" smtClean="0">
                          <a:solidFill>
                            <a:schemeClr val="tx1"/>
                          </a:solidFill>
                          <a:latin typeface="+mn-lt"/>
                          <a:ea typeface="+mn-ea"/>
                          <a:cs typeface="+mn-cs"/>
                        </a:rPr>
                        <a:t>Amount of Total ITC</a:t>
                      </a:r>
                    </a:p>
                  </a:txBody>
                  <a:tcPr anchor="ctr">
                    <a:solidFill>
                      <a:schemeClr val="bg1"/>
                    </a:solidFill>
                  </a:tcPr>
                </a:tc>
                <a:tc>
                  <a:txBody>
                    <a:bodyPr/>
                    <a:lstStyle/>
                    <a:p>
                      <a:r>
                        <a:rPr lang="en-US" sz="1800" b="1" i="0" u="none" strike="noStrike" kern="1200" baseline="0" dirty="0" smtClean="0">
                          <a:solidFill>
                            <a:schemeClr val="tx1"/>
                          </a:solidFill>
                          <a:latin typeface="+mn-lt"/>
                          <a:ea typeface="+mn-ea"/>
                          <a:cs typeface="+mn-cs"/>
                        </a:rPr>
                        <a:t>Amount of eligible ITC availed </a:t>
                      </a:r>
                    </a:p>
                  </a:txBody>
                  <a:tcPr anchor="ctr">
                    <a:solidFill>
                      <a:schemeClr val="bg1"/>
                    </a:solidFill>
                  </a:tcPr>
                </a:tc>
              </a:tr>
              <a:tr h="286072">
                <a:tc>
                  <a:txBody>
                    <a:bodyPr/>
                    <a:lstStyle/>
                    <a:p>
                      <a:pPr marL="457154" lvl="1"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pPr algn="ctr"/>
                      <a:r>
                        <a:rPr lang="en-IN" sz="2000" b="1" i="0" u="none" strike="noStrike" kern="1200" baseline="0" dirty="0" smtClean="0">
                          <a:solidFill>
                            <a:schemeClr val="tx1"/>
                          </a:solidFill>
                          <a:latin typeface="+mn-lt"/>
                          <a:ea typeface="+mn-ea"/>
                          <a:cs typeface="+mn-cs"/>
                        </a:rPr>
                        <a:t>(1)</a:t>
                      </a:r>
                    </a:p>
                  </a:txBody>
                  <a:tcPr>
                    <a:solidFill>
                      <a:schemeClr val="bg1"/>
                    </a:solidFill>
                  </a:tcPr>
                </a:tc>
                <a:tc>
                  <a:txBody>
                    <a:bodyPr/>
                    <a:lstStyle/>
                    <a:p>
                      <a:pPr algn="ctr"/>
                      <a:r>
                        <a:rPr lang="en-IN" sz="2000" b="1" i="0" u="none" strike="noStrike" kern="1200" baseline="0" dirty="0" smtClean="0">
                          <a:solidFill>
                            <a:schemeClr val="tx1"/>
                          </a:solidFill>
                          <a:latin typeface="+mn-lt"/>
                          <a:ea typeface="+mn-ea"/>
                          <a:cs typeface="+mn-cs"/>
                        </a:rPr>
                        <a:t>(2)</a:t>
                      </a:r>
                    </a:p>
                  </a:txBody>
                  <a:tcPr>
                    <a:solidFill>
                      <a:schemeClr val="bg1"/>
                    </a:solidFill>
                  </a:tcPr>
                </a:tc>
                <a:tc>
                  <a:txBody>
                    <a:bodyPr/>
                    <a:lstStyle/>
                    <a:p>
                      <a:pPr algn="ctr"/>
                      <a:r>
                        <a:rPr lang="en-IN" sz="2000" b="1" i="0" u="none" strike="noStrike" kern="1200" baseline="0" dirty="0" smtClean="0">
                          <a:solidFill>
                            <a:schemeClr val="tx1"/>
                          </a:solidFill>
                          <a:latin typeface="+mn-lt"/>
                          <a:ea typeface="+mn-ea"/>
                          <a:cs typeface="+mn-cs"/>
                        </a:rPr>
                        <a:t>(3)</a:t>
                      </a:r>
                    </a:p>
                  </a:txBody>
                  <a:tcPr>
                    <a:solidFill>
                      <a:schemeClr val="bg1"/>
                    </a:solidFill>
                  </a:tcPr>
                </a:tc>
                <a:tc>
                  <a:txBody>
                    <a:bodyPr/>
                    <a:lstStyle/>
                    <a:p>
                      <a:pPr algn="ctr"/>
                      <a:r>
                        <a:rPr lang="en-US" sz="2000" b="1" i="0" u="none" strike="noStrike" kern="1200" baseline="0" dirty="0" smtClean="0">
                          <a:solidFill>
                            <a:schemeClr val="tx1"/>
                          </a:solidFill>
                          <a:latin typeface="+mn-lt"/>
                          <a:ea typeface="+mn-ea"/>
                          <a:cs typeface="+mn-cs"/>
                        </a:rPr>
                        <a:t>(4)</a:t>
                      </a: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A</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lvl="0" algn="l" defTabSz="914306" rtl="0" eaLnBrk="1" latinLnBrk="0" hangingPunct="1"/>
                      <a:r>
                        <a:rPr lang="en-IN" sz="2200" b="1" i="0" u="none" strike="noStrike" kern="1200" baseline="0" dirty="0" smtClean="0">
                          <a:solidFill>
                            <a:schemeClr val="tx1"/>
                          </a:solidFill>
                          <a:latin typeface="+mn-lt"/>
                          <a:ea typeface="+mn-ea"/>
                          <a:cs typeface="+mn-cs"/>
                        </a:rPr>
                        <a:t>Purchases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B</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lvl="0" algn="l" defTabSz="914306" rtl="0" eaLnBrk="1" latinLnBrk="0" hangingPunct="1"/>
                      <a:r>
                        <a:rPr lang="en-IN" sz="2200" b="1" i="0" u="none" strike="noStrike" kern="1200" baseline="0" dirty="0" smtClean="0">
                          <a:solidFill>
                            <a:schemeClr val="tx1"/>
                          </a:solidFill>
                          <a:latin typeface="+mn-lt"/>
                          <a:ea typeface="+mn-ea"/>
                          <a:cs typeface="+mn-cs"/>
                        </a:rPr>
                        <a:t>Freight / Carriage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C</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lvl="0" algn="l" defTabSz="914306" rtl="0" eaLnBrk="1" latinLnBrk="0" hangingPunct="1"/>
                      <a:r>
                        <a:rPr lang="en-IN" sz="2200" b="1" i="0" u="none" strike="noStrike" kern="1200" baseline="0" dirty="0" smtClean="0">
                          <a:solidFill>
                            <a:schemeClr val="tx1"/>
                          </a:solidFill>
                          <a:latin typeface="+mn-lt"/>
                          <a:ea typeface="+mn-ea"/>
                          <a:cs typeface="+mn-cs"/>
                        </a:rPr>
                        <a:t>Power and Fuel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bl>
          </a:graphicData>
        </a:graphic>
      </p:graphicFrame>
      <p:sp>
        <p:nvSpPr>
          <p:cNvPr id="3" name="TextBox 2"/>
          <p:cNvSpPr txBox="1"/>
          <p:nvPr/>
        </p:nvSpPr>
        <p:spPr>
          <a:xfrm>
            <a:off x="270272" y="169476"/>
            <a:ext cx="11449272" cy="523220"/>
          </a:xfrm>
          <a:prstGeom prst="rect">
            <a:avLst/>
          </a:prstGeom>
          <a:solidFill>
            <a:schemeClr val="bg1"/>
          </a:solidFill>
        </p:spPr>
        <p:txBody>
          <a:bodyPr wrap="square" rtlCol="0">
            <a:spAutoFit/>
          </a:bodyPr>
          <a:lstStyle/>
          <a:p>
            <a:pPr algn="ctr"/>
            <a:r>
              <a:rPr lang="en-US" sz="2800" b="1" dirty="0"/>
              <a:t>Reconciliation of Input Tax Credit </a:t>
            </a:r>
            <a:endParaRPr lang="en-IN" sz="2800" dirty="0"/>
          </a:p>
        </p:txBody>
      </p:sp>
    </p:spTree>
    <p:extLst>
      <p:ext uri="{BB962C8B-B14F-4D97-AF65-F5344CB8AC3E}">
        <p14:creationId xmlns:p14="http://schemas.microsoft.com/office/powerpoint/2010/main" val="4151991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69833244"/>
              </p:ext>
            </p:extLst>
          </p:nvPr>
        </p:nvGraphicFramePr>
        <p:xfrm>
          <a:off x="270272" y="1024928"/>
          <a:ext cx="11449272" cy="5572424"/>
        </p:xfrm>
        <a:graphic>
          <a:graphicData uri="http://schemas.openxmlformats.org/drawingml/2006/table">
            <a:tbl>
              <a:tblPr firstRow="1" bandRow="1">
                <a:tableStyleId>{616DA210-FB5B-4158-B5E0-FEB733F419BA}</a:tableStyleId>
              </a:tblPr>
              <a:tblGrid>
                <a:gridCol w="1315988"/>
                <a:gridCol w="5596780"/>
                <a:gridCol w="1728192"/>
                <a:gridCol w="1368152"/>
                <a:gridCol w="1440160"/>
              </a:tblGrid>
              <a:tr h="772320">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solidFill>
                      <a:schemeClr val="bg1"/>
                    </a:solidFill>
                  </a:tcPr>
                </a:tc>
                <a:tc gridSpan="4">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a:t>
                      </a: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493006">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D</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US" sz="2200" b="1" i="0" u="none" strike="noStrike" kern="1200" baseline="0" dirty="0" smtClean="0">
                          <a:solidFill>
                            <a:schemeClr val="tx1"/>
                          </a:solidFill>
                          <a:latin typeface="+mn-lt"/>
                          <a:ea typeface="+mn-ea"/>
                          <a:cs typeface="+mn-cs"/>
                        </a:rPr>
                        <a:t>Imported goods (Including received from SEZs)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493006">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E</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200" b="1" i="0" u="none" strike="noStrike" kern="1200" baseline="0" dirty="0" smtClean="0">
                          <a:solidFill>
                            <a:schemeClr val="tx1"/>
                          </a:solidFill>
                          <a:latin typeface="+mn-lt"/>
                          <a:ea typeface="+mn-ea"/>
                          <a:cs typeface="+mn-cs"/>
                        </a:rPr>
                        <a:t>Rent and Insurance</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715111">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F</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mn-lt"/>
                          <a:ea typeface="+mn-ea"/>
                          <a:cs typeface="+mn-cs"/>
                        </a:rPr>
                        <a:t>Goods lost, stolen, destroyed, written off or disposed of by way of gift or free samples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493006">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G</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200" b="1" i="0" u="none" strike="noStrike" kern="1200" baseline="0" dirty="0" smtClean="0">
                          <a:solidFill>
                            <a:schemeClr val="tx1"/>
                          </a:solidFill>
                          <a:latin typeface="+mn-lt"/>
                          <a:ea typeface="+mn-ea"/>
                          <a:cs typeface="+mn-cs"/>
                        </a:rPr>
                        <a:t>Royalties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53642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H</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US" sz="2200" b="1" i="0" u="none" strike="noStrike" kern="1200" baseline="0" dirty="0" smtClean="0">
                          <a:solidFill>
                            <a:schemeClr val="tx1"/>
                          </a:solidFill>
                          <a:latin typeface="+mn-lt"/>
                          <a:ea typeface="+mn-ea"/>
                          <a:cs typeface="+mn-cs"/>
                        </a:rPr>
                        <a:t>Employees' Cost (Salaries, wages, Bonus etc.)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493006">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I</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200" b="1" i="0" u="none" strike="noStrike" kern="1200" baseline="0" dirty="0" smtClean="0">
                          <a:solidFill>
                            <a:schemeClr val="tx1"/>
                          </a:solidFill>
                          <a:latin typeface="+mn-lt"/>
                          <a:ea typeface="+mn-ea"/>
                          <a:cs typeface="+mn-cs"/>
                        </a:rPr>
                        <a:t>Conveyance charges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493006">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J</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Bank Charges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493006">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K</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200" b="1" i="0" u="none" strike="noStrike" kern="1200" baseline="0" dirty="0" smtClean="0">
                          <a:solidFill>
                            <a:schemeClr val="tx1"/>
                          </a:solidFill>
                          <a:latin typeface="+mn-lt"/>
                          <a:ea typeface="+mn-ea"/>
                          <a:cs typeface="+mn-cs"/>
                        </a:rPr>
                        <a:t>Entertainment charges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493006">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L</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US" sz="2200" b="1" i="0" u="none" strike="noStrike" kern="1200" baseline="0" dirty="0" smtClean="0">
                          <a:solidFill>
                            <a:schemeClr val="tx1"/>
                          </a:solidFill>
                          <a:latin typeface="+mn-lt"/>
                          <a:ea typeface="+mn-ea"/>
                          <a:cs typeface="+mn-cs"/>
                        </a:rPr>
                        <a:t>Stationery Expenses (including postage etc.) </a:t>
                      </a: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0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bl>
          </a:graphicData>
        </a:graphic>
      </p:graphicFrame>
      <p:sp>
        <p:nvSpPr>
          <p:cNvPr id="3" name="TextBox 2"/>
          <p:cNvSpPr txBox="1"/>
          <p:nvPr/>
        </p:nvSpPr>
        <p:spPr>
          <a:xfrm>
            <a:off x="244699" y="313492"/>
            <a:ext cx="11474845" cy="523220"/>
          </a:xfrm>
          <a:prstGeom prst="rect">
            <a:avLst/>
          </a:prstGeom>
          <a:solidFill>
            <a:schemeClr val="bg1"/>
          </a:solidFill>
        </p:spPr>
        <p:txBody>
          <a:bodyPr wrap="square" rtlCol="0">
            <a:spAutoFit/>
          </a:bodyPr>
          <a:lstStyle/>
          <a:p>
            <a:pPr algn="ctr"/>
            <a:r>
              <a:rPr lang="en-US" sz="2800" b="1" dirty="0"/>
              <a:t>Reconciliation of Input Tax Credit </a:t>
            </a:r>
            <a:endParaRPr lang="en-IN" sz="2800" dirty="0"/>
          </a:p>
        </p:txBody>
      </p:sp>
    </p:spTree>
    <p:extLst>
      <p:ext uri="{BB962C8B-B14F-4D97-AF65-F5344CB8AC3E}">
        <p14:creationId xmlns:p14="http://schemas.microsoft.com/office/powerpoint/2010/main" val="1024089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749488503"/>
              </p:ext>
            </p:extLst>
          </p:nvPr>
        </p:nvGraphicFramePr>
        <p:xfrm>
          <a:off x="270272" y="981904"/>
          <a:ext cx="11449272" cy="4679344"/>
        </p:xfrm>
        <a:graphic>
          <a:graphicData uri="http://schemas.openxmlformats.org/drawingml/2006/table">
            <a:tbl>
              <a:tblPr firstRow="1" bandRow="1">
                <a:tableStyleId>{616DA210-FB5B-4158-B5E0-FEB733F419BA}</a:tableStyleId>
              </a:tblPr>
              <a:tblGrid>
                <a:gridCol w="1315988"/>
                <a:gridCol w="4300636"/>
                <a:gridCol w="2160240"/>
                <a:gridCol w="1872208"/>
                <a:gridCol w="1800200"/>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solidFill>
                      <a:schemeClr val="bg1"/>
                    </a:solidFill>
                  </a:tcPr>
                </a:tc>
                <a:tc gridSpan="4">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a:t>
                      </a: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M</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200" b="1" i="0" u="none" strike="noStrike" kern="1200" baseline="0" dirty="0" smtClean="0">
                          <a:solidFill>
                            <a:schemeClr val="tx1"/>
                          </a:solidFill>
                          <a:latin typeface="+mn-lt"/>
                          <a:ea typeface="+mn-ea"/>
                          <a:cs typeface="+mn-cs"/>
                        </a:rPr>
                        <a:t>Repair and Maintenance </a:t>
                      </a: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2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N</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Other Miscellaneous expenses 	</a:t>
                      </a: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2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O</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200" b="1" i="0" u="none" strike="noStrike" kern="1200" baseline="0" dirty="0" smtClean="0">
                          <a:solidFill>
                            <a:schemeClr val="tx1"/>
                          </a:solidFill>
                          <a:latin typeface="+mn-lt"/>
                          <a:ea typeface="+mn-ea"/>
                          <a:cs typeface="+mn-cs"/>
                        </a:rPr>
                        <a:t>Capital goods </a:t>
                      </a: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2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P</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Any other expense 1 	</a:t>
                      </a: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2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Q</a:t>
                      </a:r>
                      <a:endParaRPr lang="en-IN" sz="2200" b="1" i="0" u="none" strike="noStrike" kern="1200" baseline="0" dirty="0">
                        <a:solidFill>
                          <a:schemeClr val="tx1"/>
                        </a:solidFill>
                        <a:latin typeface="+mn-lt"/>
                        <a:ea typeface="+mn-ea"/>
                        <a:cs typeface="+mn-cs"/>
                      </a:endParaRPr>
                    </a:p>
                  </a:txBody>
                  <a:tcPr>
                    <a:solidFill>
                      <a:schemeClr val="bg1"/>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Any other expense 2 	</a:t>
                      </a: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IN" sz="2200" b="1" i="0" u="none" strike="noStrike" kern="1200" baseline="0" dirty="0" smtClean="0">
                        <a:solidFill>
                          <a:schemeClr val="tx1"/>
                        </a:solidFill>
                        <a:latin typeface="+mn-lt"/>
                        <a:ea typeface="+mn-ea"/>
                        <a:cs typeface="+mn-cs"/>
                      </a:endParaRPr>
                    </a:p>
                  </a:txBody>
                  <a:tcPr>
                    <a:solidFill>
                      <a:schemeClr val="bg1"/>
                    </a:solidFill>
                  </a:tcPr>
                </a:tc>
                <a:tc>
                  <a:txBody>
                    <a:bodyPr/>
                    <a:lstStyle/>
                    <a:p>
                      <a:endParaRPr lang="en-US" sz="22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R</a:t>
                      </a:r>
                      <a:endParaRPr lang="en-IN" sz="22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200" b="1" i="0" u="none" strike="noStrike" kern="1200" baseline="0" dirty="0" smtClean="0">
                          <a:solidFill>
                            <a:schemeClr val="tx1"/>
                          </a:solidFill>
                          <a:latin typeface="+mn-lt"/>
                          <a:ea typeface="+mn-ea"/>
                          <a:cs typeface="+mn-cs"/>
                        </a:rPr>
                        <a:t>Total amount of eligible ITC availed </a:t>
                      </a:r>
                    </a:p>
                  </a:txBody>
                  <a:tcPr>
                    <a:solidFill>
                      <a:schemeClr val="bg1"/>
                    </a:solidFill>
                  </a:tcPr>
                </a:tc>
                <a:tc hMerge="1">
                  <a:txBody>
                    <a:bodyPr/>
                    <a:lstStyle/>
                    <a:p>
                      <a:endParaRPr lang="en-IN" sz="2000" b="1" i="0" u="none" strike="noStrike" kern="1200" baseline="0" dirty="0" smtClean="0">
                        <a:solidFill>
                          <a:schemeClr val="tx1"/>
                        </a:solidFill>
                        <a:latin typeface="+mn-lt"/>
                        <a:ea typeface="+mn-ea"/>
                        <a:cs typeface="+mn-cs"/>
                      </a:endParaRPr>
                    </a:p>
                  </a:txBody>
                  <a:tcPr/>
                </a:tc>
                <a:tc hMerge="1">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&lt;&lt;Auto&gt;&gt; </a:t>
                      </a:r>
                    </a:p>
                  </a:txBody>
                  <a:tcPr>
                    <a:solidFill>
                      <a:schemeClr val="bg1"/>
                    </a:solidFill>
                  </a:tcPr>
                </a:tc>
              </a:tr>
              <a:tr h="550912">
                <a:tc>
                  <a:txBody>
                    <a:bodyPr/>
                    <a:lstStyle/>
                    <a:p>
                      <a:pPr marL="914306" lvl="2" algn="l" defTabSz="914306" rtl="0" eaLnBrk="1" latinLnBrk="0" hangingPunct="1"/>
                      <a:endParaRPr lang="en-IN" sz="2200" b="1" i="0" u="none" strike="noStrike" kern="1200" baseline="0" dirty="0">
                        <a:solidFill>
                          <a:schemeClr val="tx1"/>
                        </a:solidFill>
                        <a:latin typeface="+mn-lt"/>
                        <a:ea typeface="+mn-ea"/>
                        <a:cs typeface="+mn-cs"/>
                      </a:endParaRPr>
                    </a:p>
                  </a:txBody>
                  <a:tcPr>
                    <a:solidFill>
                      <a:schemeClr val="bg1"/>
                    </a:solidFill>
                  </a:tcPr>
                </a:tc>
                <a:tc gridSpan="4">
                  <a:txBody>
                    <a:bodyPr/>
                    <a:lstStyle/>
                    <a:p>
                      <a:r>
                        <a:rPr lang="en-US" sz="2200" b="1" i="0" u="none" strike="noStrike" kern="1200" baseline="0" dirty="0" smtClean="0">
                          <a:solidFill>
                            <a:schemeClr val="tx1"/>
                          </a:solidFill>
                          <a:latin typeface="+mn-lt"/>
                          <a:ea typeface="+mn-ea"/>
                          <a:cs typeface="+mn-cs"/>
                        </a:rPr>
                        <a:t>Total ITC declared in Table 14A to 14Q above shall be auto populated here. </a:t>
                      </a:r>
                    </a:p>
                  </a:txBody>
                  <a:tcPr>
                    <a:solidFill>
                      <a:schemeClr val="bg1"/>
                    </a:solidFill>
                  </a:tcPr>
                </a:tc>
                <a:tc hMerge="1">
                  <a:txBody>
                    <a:bodyPr/>
                    <a:lstStyle/>
                    <a:p>
                      <a:endParaRPr lang="en-IN"/>
                    </a:p>
                  </a:txBody>
                  <a:tcPr/>
                </a:tc>
                <a:tc hMerge="1">
                  <a:txBody>
                    <a:bodyPr/>
                    <a:lstStyle/>
                    <a:p>
                      <a:endParaRPr lang="en-IN"/>
                    </a:p>
                  </a:txBody>
                  <a:tcPr/>
                </a:tc>
                <a:tc hMerge="1">
                  <a:txBody>
                    <a:bodyPr/>
                    <a:lstStyle/>
                    <a:p>
                      <a:endParaRPr lang="en-IN"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270272" y="241484"/>
            <a:ext cx="11449272" cy="523220"/>
          </a:xfrm>
          <a:prstGeom prst="rect">
            <a:avLst/>
          </a:prstGeom>
          <a:solidFill>
            <a:schemeClr val="bg1"/>
          </a:solid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4878784" y="4853478"/>
            <a:ext cx="6768751" cy="1815882"/>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Only eligible amounts to be include here;</a:t>
            </a:r>
          </a:p>
          <a:p>
            <a:pPr marL="342900" indent="-342900" algn="just">
              <a:buFontTx/>
              <a:buChar char="-"/>
            </a:pPr>
            <a:r>
              <a:rPr lang="en-US" sz="2800" b="1" dirty="0" smtClean="0">
                <a:solidFill>
                  <a:schemeClr val="bg1"/>
                </a:solidFill>
              </a:rPr>
              <a:t>The total of this clause in column 4 should be equal to 12A.</a:t>
            </a:r>
          </a:p>
        </p:txBody>
      </p:sp>
    </p:spTree>
    <p:extLst>
      <p:ext uri="{BB962C8B-B14F-4D97-AF65-F5344CB8AC3E}">
        <p14:creationId xmlns:p14="http://schemas.microsoft.com/office/powerpoint/2010/main" val="11751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81540003"/>
              </p:ext>
            </p:extLst>
          </p:nvPr>
        </p:nvGraphicFramePr>
        <p:xfrm>
          <a:off x="270272" y="1066840"/>
          <a:ext cx="11449272" cy="5530512"/>
        </p:xfrm>
        <a:graphic>
          <a:graphicData uri="http://schemas.openxmlformats.org/drawingml/2006/table">
            <a:tbl>
              <a:tblPr firstRow="1" bandRow="1">
                <a:tableStyleId>{616DA210-FB5B-4158-B5E0-FEB733F419BA}</a:tableStyleId>
              </a:tblPr>
              <a:tblGrid>
                <a:gridCol w="1315988"/>
                <a:gridCol w="7829028"/>
                <a:gridCol w="504056"/>
                <a:gridCol w="1800200"/>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solidFill>
                      <a:schemeClr val="bg1"/>
                    </a:solidFill>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 </a:t>
                      </a:r>
                    </a:p>
                  </a:txBody>
                  <a:tcPr>
                    <a:solidFill>
                      <a:schemeClr val="bg1"/>
                    </a:solidFill>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S</a:t>
                      </a:r>
                      <a:endParaRPr lang="en-IN" sz="2200" b="1" i="0" u="none" strike="noStrike" kern="1200" baseline="0" dirty="0">
                        <a:solidFill>
                          <a:schemeClr val="tx1"/>
                        </a:solidFill>
                        <a:latin typeface="+mn-lt"/>
                        <a:ea typeface="+mn-ea"/>
                        <a:cs typeface="+mn-cs"/>
                      </a:endParaRPr>
                    </a:p>
                  </a:txBody>
                  <a:tcPr>
                    <a:solidFill>
                      <a:schemeClr val="bg1"/>
                    </a:solidFill>
                  </a:tcPr>
                </a:tc>
                <a:tc gridSpan="2">
                  <a:txBody>
                    <a:bodyPr/>
                    <a:lstStyle/>
                    <a:p>
                      <a:r>
                        <a:rPr lang="en-US" sz="2200" b="1" i="0" u="none" strike="noStrike" kern="1200" baseline="0" dirty="0" smtClean="0">
                          <a:solidFill>
                            <a:schemeClr val="tx1"/>
                          </a:solidFill>
                          <a:latin typeface="+mn-lt"/>
                          <a:ea typeface="+mn-ea"/>
                          <a:cs typeface="+mn-cs"/>
                        </a:rPr>
                        <a:t>ITC claimed in Annual Return (GSTR9) </a:t>
                      </a:r>
                    </a:p>
                  </a:txBody>
                  <a:tcPr>
                    <a:solidFill>
                      <a:schemeClr val="bg1"/>
                    </a:solidFill>
                  </a:tcPr>
                </a:tc>
                <a:tc hMerge="1">
                  <a:txBody>
                    <a:bodyPr/>
                    <a:lstStyle/>
                    <a:p>
                      <a:endParaRPr lang="en-IN"/>
                    </a:p>
                  </a:txBody>
                  <a:tcPr/>
                </a:tc>
                <a:tc>
                  <a:txBody>
                    <a:bodyPr/>
                    <a:lstStyle/>
                    <a:p>
                      <a:endParaRPr lang="en-US" sz="2000" b="1"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000" b="0" i="1" u="none" strike="noStrike" kern="1200" baseline="0" dirty="0" smtClean="0">
                          <a:solidFill>
                            <a:schemeClr val="tx1"/>
                          </a:solidFill>
                          <a:latin typeface="+mn-lt"/>
                          <a:ea typeface="+mn-ea"/>
                          <a:cs typeface="+mn-cs"/>
                        </a:rPr>
                        <a:t>Net ITC availed as declared in the Annual Return (GSTR9) shall be declared here. Table 7J of the Annual Return (GSTR9) may be used for filing this Table. </a:t>
                      </a:r>
                      <a:endParaRPr lang="en-US" sz="1800" b="0" i="1" u="none" strike="noStrike" kern="1200" baseline="0" dirty="0" smtClean="0">
                        <a:solidFill>
                          <a:schemeClr val="tx1"/>
                        </a:solidFill>
                        <a:latin typeface="+mn-lt"/>
                        <a:ea typeface="+mn-ea"/>
                        <a:cs typeface="+mn-cs"/>
                      </a:endParaRPr>
                    </a:p>
                  </a:txBody>
                  <a:tcPr>
                    <a:solidFill>
                      <a:schemeClr val="bg1"/>
                    </a:solidFill>
                  </a:tcPr>
                </a:tc>
                <a:tc hMerge="1">
                  <a:txBody>
                    <a:bodyPr/>
                    <a:lstStyle/>
                    <a:p>
                      <a:endParaRPr lang="en-IN"/>
                    </a:p>
                  </a:txBody>
                  <a:tcPr/>
                </a:tc>
                <a:tc hMerge="1">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3" algn="l" defTabSz="914306" rtl="0" eaLnBrk="1" latinLnBrk="0" hangingPunct="1"/>
                      <a:r>
                        <a:rPr lang="en-IN" sz="2200" b="1" i="0" u="none" strike="noStrike" kern="1200" baseline="0" dirty="0" smtClean="0">
                          <a:solidFill>
                            <a:schemeClr val="tx1"/>
                          </a:solidFill>
                          <a:latin typeface="+mn-lt"/>
                          <a:ea typeface="+mn-ea"/>
                          <a:cs typeface="+mn-cs"/>
                        </a:rPr>
                        <a:t>T</a:t>
                      </a:r>
                      <a:endParaRPr lang="en-IN" sz="2200" b="1" i="0" u="none" strike="noStrike" kern="1200" baseline="0" dirty="0">
                        <a:solidFill>
                          <a:schemeClr val="tx1"/>
                        </a:solidFill>
                        <a:latin typeface="+mn-lt"/>
                        <a:ea typeface="+mn-ea"/>
                        <a:cs typeface="+mn-cs"/>
                      </a:endParaRPr>
                    </a:p>
                  </a:txBody>
                  <a:tcPr>
                    <a:solidFill>
                      <a:schemeClr val="bg1"/>
                    </a:solidFill>
                  </a:tcPr>
                </a:tc>
                <a:tc gridSpan="2">
                  <a:txBody>
                    <a:bodyPr/>
                    <a:lstStyle/>
                    <a:p>
                      <a:pPr marL="0" algn="l" defTabSz="914306" rtl="0" eaLnBrk="1" latinLnBrk="0" hangingPunct="1"/>
                      <a:r>
                        <a:rPr lang="en-IN" sz="2200" b="1" i="0" u="none" strike="noStrike" kern="1200" baseline="0" dirty="0" smtClean="0">
                          <a:solidFill>
                            <a:schemeClr val="tx1"/>
                          </a:solidFill>
                          <a:latin typeface="+mn-lt"/>
                          <a:ea typeface="+mn-ea"/>
                          <a:cs typeface="+mn-cs"/>
                        </a:rPr>
                        <a:t>Un-reconciled ITC </a:t>
                      </a:r>
                    </a:p>
                  </a:txBody>
                  <a:tcPr>
                    <a:solidFill>
                      <a:schemeClr val="bg1"/>
                    </a:solidFill>
                  </a:tcPr>
                </a:tc>
                <a:tc hMerge="1">
                  <a:txBody>
                    <a:bodyPr/>
                    <a:lstStyle/>
                    <a:p>
                      <a:endParaRPr lang="en-IN"/>
                    </a:p>
                  </a:txBody>
                  <a:tcPr/>
                </a:tc>
                <a:tc>
                  <a:txBody>
                    <a:bodyPr/>
                    <a:lstStyle/>
                    <a:p>
                      <a:r>
                        <a:rPr lang="en-IN" sz="1800" b="1" i="0" u="none" strike="noStrike" kern="1200" baseline="0" dirty="0" smtClean="0">
                          <a:solidFill>
                            <a:schemeClr val="tx1"/>
                          </a:solidFill>
                          <a:latin typeface="+mn-lt"/>
                          <a:ea typeface="+mn-ea"/>
                          <a:cs typeface="+mn-cs"/>
                        </a:rPr>
                        <a:t>ITC 2 </a:t>
                      </a:r>
                      <a:endParaRPr lang="en-IN" sz="1800" b="0" i="0" u="none" strike="noStrike" kern="1200" baseline="0" dirty="0" smtClean="0">
                        <a:solidFill>
                          <a:schemeClr val="tx1"/>
                        </a:solidFill>
                        <a:latin typeface="+mn-lt"/>
                        <a:ea typeface="+mn-ea"/>
                        <a:cs typeface="+mn-cs"/>
                      </a:endParaRPr>
                    </a:p>
                  </a:txBody>
                  <a:tcPr>
                    <a:solidFill>
                      <a:schemeClr val="bg1"/>
                    </a:solidFill>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15</a:t>
                      </a:r>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400" b="1" i="0" u="none" strike="noStrike" kern="1200" baseline="0" dirty="0" smtClean="0">
                          <a:solidFill>
                            <a:schemeClr val="tx1"/>
                          </a:solidFill>
                          <a:latin typeface="+mn-lt"/>
                          <a:ea typeface="+mn-ea"/>
                          <a:cs typeface="+mn-cs"/>
                        </a:rPr>
                        <a:t>Reasons for un - reconciled difference in ITC 	</a:t>
                      </a:r>
                    </a:p>
                  </a:txBody>
                  <a:tcPr>
                    <a:solidFill>
                      <a:schemeClr val="bg1"/>
                    </a:solidFill>
                  </a:tcPr>
                </a:tc>
                <a:tc hMerge="1">
                  <a:txBody>
                    <a:bodyPr/>
                    <a:lstStyle/>
                    <a:p>
                      <a:endParaRPr lang="en-IN"/>
                    </a:p>
                  </a:txBody>
                  <a:tcPr/>
                </a:tc>
                <a:tc hMerge="1">
                  <a:txBody>
                    <a:bodyPr/>
                    <a:lstStyle/>
                    <a:p>
                      <a:endParaRPr lang="en-IN" sz="1800" b="0" i="0" u="none" strike="noStrike" kern="1200" baseline="0" dirty="0" smtClean="0">
                        <a:solidFill>
                          <a:schemeClr val="tx1"/>
                        </a:solidFill>
                        <a:latin typeface="+mn-lt"/>
                        <a:ea typeface="+mn-ea"/>
                        <a:cs typeface="+mn-cs"/>
                      </a:endParaRPr>
                    </a:p>
                  </a:txBody>
                  <a:tcPr/>
                </a:tc>
              </a:tr>
              <a:tr h="550912">
                <a:tc>
                  <a:txBody>
                    <a:bodyPr/>
                    <a:lstStyle/>
                    <a:p>
                      <a:pPr marL="0" lvl="0" algn="l" defTabSz="914306" rtl="0" eaLnBrk="1" latinLnBrk="0" hangingPunct="1"/>
                      <a:endParaRPr lang="en-IN" sz="2400" b="1" i="0" u="none" strike="noStrike" kern="1200" baseline="0" dirty="0">
                        <a:solidFill>
                          <a:schemeClr val="tx1"/>
                        </a:solidFill>
                        <a:latin typeface="+mn-lt"/>
                        <a:ea typeface="+mn-ea"/>
                        <a:cs typeface="+mn-cs"/>
                      </a:endParaRPr>
                    </a:p>
                  </a:txBody>
                  <a:tcPr>
                    <a:solidFill>
                      <a:schemeClr val="bg1"/>
                    </a:solidFill>
                  </a:tcPr>
                </a:tc>
                <a:tc gridSpan="3">
                  <a:txBody>
                    <a:bodyPr/>
                    <a:lstStyle/>
                    <a:p>
                      <a:r>
                        <a:rPr lang="en-US" sz="2000" b="0" i="1" u="none" strike="noStrike" kern="1200" baseline="0" dirty="0" smtClean="0">
                          <a:solidFill>
                            <a:schemeClr val="tx1"/>
                          </a:solidFill>
                          <a:latin typeface="+mn-lt"/>
                          <a:ea typeface="+mn-ea"/>
                          <a:cs typeface="+mn-cs"/>
                        </a:rPr>
                        <a:t>Reasons for non-reconciliation between ITC availed on the various expenses declared in Table 14R and ITC declared in Table 14S shall be specified here. </a:t>
                      </a:r>
                      <a:r>
                        <a:rPr lang="en-US" sz="1800" b="0" i="1" u="none" strike="noStrike" kern="1200" baseline="0" dirty="0" smtClean="0">
                          <a:solidFill>
                            <a:schemeClr val="tx1"/>
                          </a:solidFill>
                          <a:latin typeface="+mn-lt"/>
                          <a:ea typeface="+mn-ea"/>
                          <a:cs typeface="+mn-cs"/>
                        </a:rPr>
                        <a:t>	</a:t>
                      </a:r>
                    </a:p>
                  </a:txBody>
                  <a:tcPr>
                    <a:solidFill>
                      <a:schemeClr val="bg1"/>
                    </a:solidFill>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A</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000" b="1" i="0" u="none" strike="noStrike" kern="1200" baseline="0" dirty="0" smtClean="0">
                          <a:solidFill>
                            <a:schemeClr val="tx1"/>
                          </a:solidFill>
                          <a:latin typeface="+mn-lt"/>
                          <a:ea typeface="+mn-ea"/>
                          <a:cs typeface="+mn-cs"/>
                        </a:rPr>
                        <a:t>Reason 1</a:t>
                      </a:r>
                    </a:p>
                  </a:txBody>
                  <a:tcPr>
                    <a:solidFill>
                      <a:schemeClr val="bg1"/>
                    </a:solidFill>
                  </a:tcPr>
                </a:tc>
                <a:tc gridSpan="2">
                  <a:txBody>
                    <a:bodyPr/>
                    <a:lstStyle/>
                    <a:p>
                      <a:pPr algn="ctr"/>
                      <a:r>
                        <a:rPr lang="en-IN" sz="2000" b="1" i="0" u="none" strike="noStrike" kern="1200" baseline="0" dirty="0" smtClean="0">
                          <a:solidFill>
                            <a:schemeClr val="tx1"/>
                          </a:solidFill>
                          <a:latin typeface="+mn-lt"/>
                          <a:ea typeface="+mn-ea"/>
                          <a:cs typeface="+mn-cs"/>
                        </a:rPr>
                        <a:t>&lt;&lt;Text&gt;&gt; </a:t>
                      </a:r>
                    </a:p>
                  </a:txBody>
                  <a:tcPr>
                    <a:solidFill>
                      <a:schemeClr val="bg1"/>
                    </a:solidFill>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B</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000" b="1" i="0" u="none" strike="noStrike" kern="1200" baseline="0" dirty="0" smtClean="0">
                          <a:solidFill>
                            <a:schemeClr val="tx1"/>
                          </a:solidFill>
                          <a:latin typeface="+mn-lt"/>
                          <a:ea typeface="+mn-ea"/>
                          <a:cs typeface="+mn-cs"/>
                        </a:rPr>
                        <a:t>Reason 2</a:t>
                      </a:r>
                    </a:p>
                  </a:txBody>
                  <a:tcPr>
                    <a:solidFill>
                      <a:schemeClr val="bg1"/>
                    </a:solidFill>
                  </a:tcPr>
                </a:tc>
                <a:tc gridSpan="2">
                  <a:txBody>
                    <a:bodyPr/>
                    <a:lstStyle/>
                    <a:p>
                      <a:pPr algn="ctr"/>
                      <a:r>
                        <a:rPr lang="en-IN" sz="2000" b="1" i="0" u="none" strike="noStrike" kern="1200" baseline="0" dirty="0" smtClean="0">
                          <a:solidFill>
                            <a:schemeClr val="tx1"/>
                          </a:solidFill>
                          <a:latin typeface="+mn-lt"/>
                          <a:ea typeface="+mn-ea"/>
                          <a:cs typeface="+mn-cs"/>
                        </a:rPr>
                        <a:t>&lt;&lt;Text&gt;&gt; </a:t>
                      </a:r>
                    </a:p>
                  </a:txBody>
                  <a:tcPr>
                    <a:solidFill>
                      <a:schemeClr val="bg1"/>
                    </a:solidFill>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C</a:t>
                      </a:r>
                      <a:endParaRPr lang="en-IN" sz="2400" b="1" i="0" u="none" strike="noStrike" kern="1200" baseline="0" dirty="0">
                        <a:solidFill>
                          <a:schemeClr val="tx1"/>
                        </a:solidFill>
                        <a:latin typeface="+mn-lt"/>
                        <a:ea typeface="+mn-ea"/>
                        <a:cs typeface="+mn-cs"/>
                      </a:endParaRPr>
                    </a:p>
                  </a:txBody>
                  <a:tcPr>
                    <a:solidFill>
                      <a:schemeClr val="bg1"/>
                    </a:solidFill>
                  </a:tcPr>
                </a:tc>
                <a:tc>
                  <a:txBody>
                    <a:bodyPr/>
                    <a:lstStyle/>
                    <a:p>
                      <a:r>
                        <a:rPr lang="en-IN" sz="2000" b="1" i="0" u="none" strike="noStrike" kern="1200" baseline="0" dirty="0" smtClean="0">
                          <a:solidFill>
                            <a:schemeClr val="tx1"/>
                          </a:solidFill>
                          <a:latin typeface="+mn-lt"/>
                          <a:ea typeface="+mn-ea"/>
                          <a:cs typeface="+mn-cs"/>
                        </a:rPr>
                        <a:t>Reason 3</a:t>
                      </a:r>
                    </a:p>
                  </a:txBody>
                  <a:tcPr>
                    <a:solidFill>
                      <a:schemeClr val="bg1"/>
                    </a:solidFill>
                  </a:tcPr>
                </a:tc>
                <a:tc gridSpan="2">
                  <a:txBody>
                    <a:bodyPr/>
                    <a:lstStyle/>
                    <a:p>
                      <a:pPr algn="ctr"/>
                      <a:r>
                        <a:rPr lang="en-IN" sz="2000" b="1" dirty="0" smtClean="0"/>
                        <a:t>&lt;&lt;Text&gt;&gt;  </a:t>
                      </a:r>
                      <a:endParaRPr lang="en-IN" sz="2000" b="1" i="0" u="none" strike="noStrike" kern="1200" baseline="0" dirty="0" smtClean="0">
                        <a:solidFill>
                          <a:schemeClr val="tx1"/>
                        </a:solidFill>
                        <a:latin typeface="+mn-lt"/>
                        <a:ea typeface="+mn-ea"/>
                        <a:cs typeface="+mn-cs"/>
                      </a:endParaRPr>
                    </a:p>
                  </a:txBody>
                  <a:tcPr>
                    <a:solidFill>
                      <a:schemeClr val="bg1"/>
                    </a:solidFill>
                  </a:tcPr>
                </a:tc>
                <a:tc hMerge="1">
                  <a:txBody>
                    <a:bodyPr/>
                    <a:lstStyle/>
                    <a:p>
                      <a:endParaRPr lang="en-IN"/>
                    </a:p>
                  </a:txBody>
                  <a:tcPr/>
                </a:tc>
              </a:tr>
            </a:tbl>
          </a:graphicData>
        </a:graphic>
      </p:graphicFrame>
      <p:sp>
        <p:nvSpPr>
          <p:cNvPr id="3" name="TextBox 2"/>
          <p:cNvSpPr txBox="1"/>
          <p:nvPr/>
        </p:nvSpPr>
        <p:spPr>
          <a:xfrm>
            <a:off x="270272" y="313492"/>
            <a:ext cx="11377264" cy="523220"/>
          </a:xfrm>
          <a:prstGeom prst="rect">
            <a:avLst/>
          </a:prstGeom>
          <a:solidFill>
            <a:schemeClr val="bg1"/>
          </a:solid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4806776" y="5157192"/>
            <a:ext cx="6768751" cy="954107"/>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Ineligible ITC availed;</a:t>
            </a:r>
          </a:p>
          <a:p>
            <a:pPr marL="342900" indent="-342900" algn="just">
              <a:buFontTx/>
              <a:buChar char="-"/>
            </a:pPr>
            <a:r>
              <a:rPr lang="en-US" sz="2800" b="1" dirty="0" smtClean="0">
                <a:solidFill>
                  <a:schemeClr val="bg1"/>
                </a:solidFill>
              </a:rPr>
              <a:t>ITC in books availed in the next year.</a:t>
            </a:r>
          </a:p>
        </p:txBody>
      </p:sp>
      <p:sp>
        <p:nvSpPr>
          <p:cNvPr id="6" name="Rounded Rectangle 5"/>
          <p:cNvSpPr/>
          <p:nvPr/>
        </p:nvSpPr>
        <p:spPr>
          <a:xfrm>
            <a:off x="7831112" y="1988840"/>
            <a:ext cx="2376264" cy="36004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anose="020B0A04020102020204" pitchFamily="34" charset="0"/>
              </a:rPr>
              <a:t>TABLE 7J</a:t>
            </a:r>
            <a:endParaRPr lang="en-US" dirty="0">
              <a:latin typeface="Arial Black" panose="020B0A04020102020204" pitchFamily="34" charset="0"/>
            </a:endParaRPr>
          </a:p>
        </p:txBody>
      </p:sp>
    </p:spTree>
    <p:extLst>
      <p:ext uri="{BB962C8B-B14F-4D97-AF65-F5344CB8AC3E}">
        <p14:creationId xmlns:p14="http://schemas.microsoft.com/office/powerpoint/2010/main" val="12939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5046753"/>
              </p:ext>
            </p:extLst>
          </p:nvPr>
        </p:nvGraphicFramePr>
        <p:xfrm>
          <a:off x="270272" y="1124744"/>
          <a:ext cx="11449272" cy="5380384"/>
        </p:xfrm>
        <a:graphic>
          <a:graphicData uri="http://schemas.openxmlformats.org/drawingml/2006/table">
            <a:tbl>
              <a:tblPr firstRow="1" bandRow="1">
                <a:tableStyleId>{616DA210-FB5B-4158-B5E0-FEB733F419BA}</a:tableStyleId>
              </a:tblPr>
              <a:tblGrid>
                <a:gridCol w="1315988"/>
                <a:gridCol w="7036940"/>
                <a:gridCol w="3096344"/>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a:t>
                      </a:r>
                      <a:r>
                        <a:rPr lang="en-IN" sz="2400" b="1" i="0" u="none" strike="noStrike" kern="1200" baseline="0" dirty="0" smtClean="0">
                          <a:solidFill>
                            <a:schemeClr val="dk1"/>
                          </a:solidFill>
                          <a:latin typeface="+mn-lt"/>
                          <a:ea typeface="+mn-ea"/>
                          <a:cs typeface="+mn-cs"/>
                        </a:rPr>
                        <a:t>6</a:t>
                      </a:r>
                      <a:endParaRPr lang="en-IN" sz="2400" b="1" i="0" u="none" strike="noStrike" kern="1200" baseline="0" dirty="0">
                        <a:solidFill>
                          <a:schemeClr val="dk1"/>
                        </a:solidFill>
                        <a:latin typeface="+mn-lt"/>
                        <a:ea typeface="+mn-ea"/>
                        <a:cs typeface="+mn-cs"/>
                      </a:endParaRPr>
                    </a:p>
                  </a:txBody>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Tax payable on un-reconciled difference in ITC (due to reasons specified in 13 and 15 above)</a:t>
                      </a:r>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gridSpan="2">
                  <a:txBody>
                    <a:bodyPr/>
                    <a:lstStyle/>
                    <a:p>
                      <a:r>
                        <a:rPr lang="en-US" sz="2000" b="0" i="1" u="none" strike="noStrike" kern="1200" baseline="0" dirty="0" smtClean="0">
                          <a:solidFill>
                            <a:schemeClr val="tx1"/>
                          </a:solidFill>
                          <a:latin typeface="+mn-lt"/>
                          <a:ea typeface="+mn-ea"/>
                          <a:cs typeface="+mn-cs"/>
                        </a:rPr>
                        <a:t>Any amount which is payable due to reasons specified in Table 13 and 15 above shall be declared here.</a:t>
                      </a:r>
                    </a:p>
                  </a:txBody>
                  <a:tcPr/>
                </a:tc>
                <a:tc hMerge="1">
                  <a:txBody>
                    <a:bodyPr/>
                    <a:lstStyle/>
                    <a:p>
                      <a:endParaRPr lang="en-IN"/>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000" b="1" i="0" u="none" strike="noStrike" kern="1200" baseline="0" dirty="0" smtClean="0">
                          <a:solidFill>
                            <a:schemeClr val="tx1"/>
                          </a:solidFill>
                          <a:latin typeface="+mn-lt"/>
                          <a:ea typeface="+mn-ea"/>
                          <a:cs typeface="+mn-cs"/>
                        </a:rPr>
                        <a:t>Description</a:t>
                      </a:r>
                      <a:endParaRPr lang="en-IN" sz="1800" b="1" i="0" u="none" strike="noStrike" kern="1200" baseline="0" dirty="0" smtClean="0">
                        <a:solidFill>
                          <a:schemeClr val="tx1"/>
                        </a:solidFill>
                        <a:latin typeface="+mn-lt"/>
                        <a:ea typeface="+mn-ea"/>
                        <a:cs typeface="+mn-cs"/>
                      </a:endParaRPr>
                    </a:p>
                  </a:txBody>
                  <a:tcPr/>
                </a:tc>
                <a:tc>
                  <a:txBody>
                    <a:bodyPr/>
                    <a:lstStyle/>
                    <a:p>
                      <a:pPr algn="ctr"/>
                      <a:r>
                        <a:rPr lang="en-IN" sz="1800" b="1" i="0" u="none" strike="noStrike" kern="1200" baseline="0" dirty="0" smtClean="0">
                          <a:solidFill>
                            <a:schemeClr val="tx1"/>
                          </a:solidFill>
                          <a:latin typeface="+mn-lt"/>
                          <a:ea typeface="+mn-ea"/>
                          <a:cs typeface="+mn-cs"/>
                        </a:rPr>
                        <a:t>Amount Payable</a:t>
                      </a: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Central Tax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State/UT Tax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0" i="0" u="none" strike="noStrike" kern="1200" baseline="0" dirty="0" smtClean="0">
                          <a:solidFill>
                            <a:schemeClr val="tx1"/>
                          </a:solidFill>
                          <a:latin typeface="+mn-lt"/>
                          <a:ea typeface="+mn-ea"/>
                          <a:cs typeface="+mn-cs"/>
                        </a:rPr>
                        <a:t>Integrated Tax</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Cess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Interest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Penalty</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Tree>
    <p:extLst>
      <p:ext uri="{BB962C8B-B14F-4D97-AF65-F5344CB8AC3E}">
        <p14:creationId xmlns:p14="http://schemas.microsoft.com/office/powerpoint/2010/main" val="17462534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74328" y="1340768"/>
            <a:ext cx="10441160"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GST.GOV.IN</a:t>
            </a:r>
          </a:p>
          <a:p>
            <a:pPr algn="ctr"/>
            <a:r>
              <a:rPr lang="en-US" sz="3600" dirty="0" smtClean="0">
                <a:latin typeface="Arial Black" panose="020B0A04020102020204" pitchFamily="34" charset="0"/>
              </a:rPr>
              <a:t>OFF LINE TOOL  SCREEN</a:t>
            </a:r>
            <a:endParaRPr lang="en-US" sz="3600" dirty="0">
              <a:latin typeface="Arial Black" panose="020B0A04020102020204" pitchFamily="34" charset="0"/>
            </a:endParaRPr>
          </a:p>
        </p:txBody>
      </p:sp>
    </p:spTree>
    <p:extLst>
      <p:ext uri="{BB962C8B-B14F-4D97-AF65-F5344CB8AC3E}">
        <p14:creationId xmlns:p14="http://schemas.microsoft.com/office/powerpoint/2010/main" val="8474034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0272" y="260648"/>
            <a:ext cx="11449271" cy="6336704"/>
          </a:xfrm>
          <a:prstGeom prst="rect">
            <a:avLst/>
          </a:prstGeom>
        </p:spPr>
      </p:pic>
    </p:spTree>
    <p:extLst>
      <p:ext uri="{BB962C8B-B14F-4D97-AF65-F5344CB8AC3E}">
        <p14:creationId xmlns:p14="http://schemas.microsoft.com/office/powerpoint/2010/main" val="2285415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98264" y="260648"/>
            <a:ext cx="11593288" cy="6408712"/>
          </a:xfrm>
          <a:prstGeom prst="rect">
            <a:avLst/>
          </a:prstGeom>
        </p:spPr>
      </p:pic>
    </p:spTree>
    <p:extLst>
      <p:ext uri="{BB962C8B-B14F-4D97-AF65-F5344CB8AC3E}">
        <p14:creationId xmlns:p14="http://schemas.microsoft.com/office/powerpoint/2010/main" val="942988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1" descr="a2eA27.tmp"/>
          <p:cNvPicPr>
            <a:picLocks/>
          </p:cNvPicPr>
          <p:nvPr/>
        </p:nvPicPr>
        <p:blipFill>
          <a:blip r:embed="rId2" cstate="print"/>
          <a:srcRect/>
          <a:stretch>
            <a:fillRect/>
          </a:stretch>
        </p:blipFill>
        <p:spPr bwMode="auto">
          <a:xfrm>
            <a:off x="1" y="0"/>
            <a:ext cx="12061825" cy="6858000"/>
          </a:xfrm>
          <a:prstGeom prst="rect">
            <a:avLst/>
          </a:prstGeom>
          <a:noFill/>
          <a:ln w="9525">
            <a:noFill/>
            <a:miter lim="800000"/>
            <a:headEnd/>
            <a:tailEnd/>
          </a:ln>
        </p:spPr>
      </p:pic>
      <p:sp>
        <p:nvSpPr>
          <p:cNvPr id="3" name="TextBox 2"/>
          <p:cNvSpPr txBox="1"/>
          <p:nvPr/>
        </p:nvSpPr>
        <p:spPr>
          <a:xfrm>
            <a:off x="414288" y="260648"/>
            <a:ext cx="11377264" cy="451398"/>
          </a:xfrm>
          <a:prstGeom prst="rect">
            <a:avLst/>
          </a:prstGeom>
          <a:noFill/>
        </p:spPr>
        <p:txBody>
          <a:bodyPr wrap="square" lIns="0" tIns="45716" rIns="91431" bIns="45716">
            <a:spAutoFit/>
          </a:bodyPr>
          <a:lstStyle/>
          <a:p>
            <a:pPr algn="just" fontAlgn="auto">
              <a:lnSpc>
                <a:spcPts val="2795"/>
              </a:lnSpc>
              <a:spcBef>
                <a:spcPts val="0"/>
              </a:spcBef>
              <a:spcAft>
                <a:spcPts val="0"/>
              </a:spcAft>
              <a:defRPr/>
            </a:pPr>
            <a:r>
              <a:rPr lang="en-US" sz="3200" b="1" dirty="0">
                <a:solidFill>
                  <a:srgbClr val="000000"/>
                </a:solidFill>
                <a:latin typeface="Arial" pitchFamily="34" charset="0"/>
                <a:cs typeface="Arial" pitchFamily="34" charset="0"/>
              </a:rPr>
              <a:t>Sec. </a:t>
            </a:r>
            <a:r>
              <a:rPr lang="en-US" sz="3200" b="1" dirty="0" smtClean="0">
                <a:solidFill>
                  <a:srgbClr val="000000"/>
                </a:solidFill>
                <a:latin typeface="Arial" pitchFamily="34" charset="0"/>
                <a:cs typeface="Arial" pitchFamily="34" charset="0"/>
              </a:rPr>
              <a:t>2(112) </a:t>
            </a:r>
            <a:r>
              <a:rPr lang="en-US" sz="3200" b="1" dirty="0">
                <a:solidFill>
                  <a:srgbClr val="000000"/>
                </a:solidFill>
                <a:latin typeface="Arial" pitchFamily="34" charset="0"/>
                <a:cs typeface="Arial" pitchFamily="34" charset="0"/>
              </a:rPr>
              <a:t>of the CGST Act: </a:t>
            </a:r>
            <a:r>
              <a:rPr lang="en-US" sz="3200" b="1" dirty="0" smtClean="0">
                <a:solidFill>
                  <a:srgbClr val="000000"/>
                </a:solidFill>
                <a:latin typeface="Arial" pitchFamily="34" charset="0"/>
                <a:cs typeface="Arial" pitchFamily="34" charset="0"/>
              </a:rPr>
              <a:t> Turnover in State</a:t>
            </a:r>
            <a:r>
              <a:rPr lang="en-US" sz="2800" dirty="0" smtClean="0">
                <a:solidFill>
                  <a:srgbClr val="000000"/>
                </a:solidFill>
                <a:latin typeface="Times New Roman Bold Italic"/>
                <a:cs typeface="+mn-cs"/>
              </a:rPr>
              <a:t> </a:t>
            </a:r>
            <a:endParaRPr lang="en-US" sz="2800" dirty="0">
              <a:solidFill>
                <a:srgbClr val="000000"/>
              </a:solidFill>
              <a:latin typeface="Times New Roman Bold Italic"/>
              <a:cs typeface="+mn-cs"/>
            </a:endParaRPr>
          </a:p>
        </p:txBody>
      </p:sp>
      <p:graphicFrame>
        <p:nvGraphicFramePr>
          <p:cNvPr id="5" name="Diagram 4"/>
          <p:cNvGraphicFramePr/>
          <p:nvPr>
            <p:extLst>
              <p:ext uri="{D42A27DB-BD31-4B8C-83A1-F6EECF244321}">
                <p14:modId xmlns:p14="http://schemas.microsoft.com/office/powerpoint/2010/main" val="2367931063"/>
              </p:ext>
            </p:extLst>
          </p:nvPr>
        </p:nvGraphicFramePr>
        <p:xfrm>
          <a:off x="530186" y="1068585"/>
          <a:ext cx="11215766" cy="536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264" y="116632"/>
            <a:ext cx="11863561" cy="6741368"/>
          </a:xfrm>
          <a:prstGeom prst="rect">
            <a:avLst/>
          </a:prstGeom>
        </p:spPr>
      </p:pic>
    </p:spTree>
    <p:extLst>
      <p:ext uri="{BB962C8B-B14F-4D97-AF65-F5344CB8AC3E}">
        <p14:creationId xmlns:p14="http://schemas.microsoft.com/office/powerpoint/2010/main" val="2581527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256" y="188640"/>
            <a:ext cx="11737304" cy="6669359"/>
          </a:xfrm>
          <a:prstGeom prst="rect">
            <a:avLst/>
          </a:prstGeom>
        </p:spPr>
      </p:pic>
    </p:spTree>
    <p:extLst>
      <p:ext uri="{BB962C8B-B14F-4D97-AF65-F5344CB8AC3E}">
        <p14:creationId xmlns:p14="http://schemas.microsoft.com/office/powerpoint/2010/main" val="42745710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280" y="188640"/>
            <a:ext cx="11521280" cy="6669359"/>
          </a:xfrm>
          <a:prstGeom prst="rect">
            <a:avLst/>
          </a:prstGeom>
        </p:spPr>
      </p:pic>
    </p:spTree>
    <p:extLst>
      <p:ext uri="{BB962C8B-B14F-4D97-AF65-F5344CB8AC3E}">
        <p14:creationId xmlns:p14="http://schemas.microsoft.com/office/powerpoint/2010/main" val="2519021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272" y="260648"/>
            <a:ext cx="11593288" cy="6480719"/>
          </a:xfrm>
          <a:prstGeom prst="rect">
            <a:avLst/>
          </a:prstGeom>
        </p:spPr>
      </p:pic>
    </p:spTree>
    <p:extLst>
      <p:ext uri="{BB962C8B-B14F-4D97-AF65-F5344CB8AC3E}">
        <p14:creationId xmlns:p14="http://schemas.microsoft.com/office/powerpoint/2010/main" val="3162829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3682993"/>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  Deemed supplies – Schedule I – Not disclosed;</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(2)  Taxability on Advances – Change in Time of Supply provisions;</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(3)  RCM  - </a:t>
            </a: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Periodical additions;</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(4)  Ineligible credits and non-reversals;</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(5)  Rate of Interest as per Sec.50 Read with Sec 42(10) &amp; Sec 43 (10)</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237551" indent="-237551" algn="just" fontAlgn="auto">
              <a:lnSpc>
                <a:spcPts val="4000"/>
              </a:lnSpc>
              <a:spcBef>
                <a:spcPts val="0"/>
              </a:spcBef>
              <a:spcAft>
                <a:spcPts val="0"/>
              </a:spcAft>
              <a:defRPr/>
            </a:pPr>
            <a:r>
              <a:rPr lang="en-US"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i="1" dirty="0">
              <a:solidFill>
                <a:srgbClr val="FF0000"/>
              </a:solidFill>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476987"/>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HIGHLIGHTS IN  PART V </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3200" y="332656"/>
            <a:ext cx="288032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Castellar" panose="020A0402060406010301" pitchFamily="18" charset="0"/>
              </a:rPr>
              <a:t>HIGHLIGHTS</a:t>
            </a:r>
            <a:endParaRPr lang="en-US" sz="2400"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27162193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600124"/>
              </p:ext>
            </p:extLst>
          </p:nvPr>
        </p:nvGraphicFramePr>
        <p:xfrm>
          <a:off x="270272" y="1124744"/>
          <a:ext cx="11449272" cy="5617408"/>
        </p:xfrm>
        <a:graphic>
          <a:graphicData uri="http://schemas.openxmlformats.org/drawingml/2006/table">
            <a:tbl>
              <a:tblPr firstRow="1" bandRow="1">
                <a:tableStyleId>{616DA210-FB5B-4158-B5E0-FEB733F419BA}</a:tableStyleId>
              </a:tblPr>
              <a:tblGrid>
                <a:gridCol w="1315988"/>
                <a:gridCol w="1688881"/>
                <a:gridCol w="1688880"/>
                <a:gridCol w="1688881"/>
                <a:gridCol w="1688881"/>
                <a:gridCol w="1688880"/>
                <a:gridCol w="1688881"/>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V </a:t>
                      </a:r>
                      <a:endParaRPr lang="en-IN" sz="2400" b="1" i="0" u="none" strike="noStrike" kern="1200" baseline="0" dirty="0">
                        <a:solidFill>
                          <a:srgbClr val="0000FF"/>
                        </a:solidFill>
                        <a:latin typeface="+mn-lt"/>
                        <a:ea typeface="+mn-ea"/>
                        <a:cs typeface="+mn-cs"/>
                      </a:endParaRPr>
                    </a:p>
                  </a:txBody>
                  <a:tcPr/>
                </a:tc>
                <a:tc gridSpan="6">
                  <a:txBody>
                    <a:bodyPr/>
                    <a:lstStyle/>
                    <a:p>
                      <a:r>
                        <a:rPr lang="en-US" sz="2400" b="1" i="0" u="none" strike="noStrike" kern="1200" baseline="0" dirty="0" smtClean="0">
                          <a:solidFill>
                            <a:srgbClr val="0000FF"/>
                          </a:solidFill>
                          <a:latin typeface="+mn-lt"/>
                          <a:ea typeface="+mn-ea"/>
                          <a:cs typeface="+mn-cs"/>
                        </a:rPr>
                        <a:t>Auditor's recommendation on additional liability </a:t>
                      </a:r>
                      <a:r>
                        <a:rPr lang="en-US" sz="2400" b="1" i="0" u="sng" strike="noStrike" kern="1200" baseline="0" dirty="0" smtClean="0">
                          <a:solidFill>
                            <a:srgbClr val="C00000"/>
                          </a:solidFill>
                          <a:latin typeface="+mn-lt"/>
                          <a:ea typeface="+mn-ea"/>
                          <a:cs typeface="+mn-cs"/>
                        </a:rPr>
                        <a:t>due to non-reconciliation </a:t>
                      </a:r>
                      <a:r>
                        <a:rPr lang="en-US" sz="1800" b="0" i="0" u="none" strike="noStrike" kern="1200" baseline="0" dirty="0" smtClean="0">
                          <a:solidFill>
                            <a:srgbClr val="0000FF"/>
                          </a:solidFill>
                          <a:latin typeface="+mn-lt"/>
                          <a:ea typeface="+mn-ea"/>
                          <a:cs typeface="+mn-cs"/>
                        </a:rPr>
                        <a:t>	</a:t>
                      </a: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rgbClr val="0000FF"/>
                        </a:solidFill>
                        <a:latin typeface="+mn-lt"/>
                        <a:ea typeface="+mn-ea"/>
                        <a:cs typeface="+mn-cs"/>
                      </a:endParaRPr>
                    </a:p>
                  </a:txBody>
                  <a:tcPr/>
                </a:tc>
                <a:tc gridSpan="6">
                  <a:txBody>
                    <a:bodyPr/>
                    <a:lstStyle/>
                    <a:p>
                      <a:r>
                        <a:rPr lang="en-US" sz="2000" b="0" i="1" u="none" strike="noStrike" kern="1200" baseline="0" dirty="0" smtClean="0">
                          <a:solidFill>
                            <a:schemeClr val="tx1"/>
                          </a:solidFill>
                          <a:latin typeface="+mn-lt"/>
                          <a:ea typeface="+mn-ea"/>
                          <a:cs typeface="+mn-cs"/>
                        </a:rPr>
                        <a:t>Part V consists of the auditor’s recommendation on the additional liability to be discharged by the taxpayer due to non-reconciliation of turnover or non-reconciliation of input tax credit. The auditor shall also recommend if there is any other amount to be paid for supplies not included in the Annual Return. Any refund which has been erroneously taken and shall be paid back to the Government shall also be declared in this table. Lastly, any other outstanding demands which is recommended to be settled by the auditor shall be declared in this Table </a:t>
                      </a: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endParaRPr lang="en-US" sz="2000" b="0" i="0" u="none" strike="noStrike" kern="1200" baseline="0" dirty="0" smtClean="0">
                        <a:solidFill>
                          <a:schemeClr val="tx1"/>
                        </a:solidFill>
                        <a:latin typeface="+mn-lt"/>
                        <a:ea typeface="+mn-ea"/>
                        <a:cs typeface="+mn-cs"/>
                      </a:endParaRPr>
                    </a:p>
                  </a:txBody>
                  <a:tcPr/>
                </a:tc>
                <a:tc>
                  <a:txBody>
                    <a:bodyPr/>
                    <a:lstStyle/>
                    <a:p>
                      <a:endParaRPr lang="en-US" sz="2000" b="0" i="0" u="none" strike="noStrike" kern="1200" baseline="0" dirty="0" smtClean="0">
                        <a:solidFill>
                          <a:schemeClr val="tx1"/>
                        </a:solidFill>
                        <a:latin typeface="+mn-lt"/>
                        <a:ea typeface="+mn-ea"/>
                        <a:cs typeface="+mn-cs"/>
                      </a:endParaRPr>
                    </a:p>
                  </a:txBody>
                  <a:tcPr/>
                </a:tc>
                <a:tc gridSpan="4">
                  <a:txBody>
                    <a:bodyPr/>
                    <a:lstStyle/>
                    <a:p>
                      <a:pPr algn="ctr"/>
                      <a:r>
                        <a:rPr lang="en-US" sz="2400" b="1" i="0" u="none" strike="noStrike" kern="1200" baseline="0" dirty="0" smtClean="0">
                          <a:solidFill>
                            <a:schemeClr val="tx1"/>
                          </a:solidFill>
                          <a:latin typeface="+mn-lt"/>
                          <a:ea typeface="+mn-ea"/>
                          <a:cs typeface="+mn-cs"/>
                        </a:rPr>
                        <a:t>To be paid through Cash</a:t>
                      </a:r>
                    </a:p>
                  </a:txBody>
                  <a:tcPr/>
                </a:tc>
                <a:tc hMerge="1">
                  <a:txBody>
                    <a:bodyPr/>
                    <a:lstStyle/>
                    <a:p>
                      <a:endParaRPr lang="en-US" sz="2000" b="0" i="0" u="none" strike="noStrike" kern="1200" baseline="0" dirty="0" smtClean="0">
                        <a:solidFill>
                          <a:schemeClr val="tx1"/>
                        </a:solidFill>
                        <a:latin typeface="+mn-lt"/>
                        <a:ea typeface="+mn-ea"/>
                        <a:cs typeface="+mn-cs"/>
                      </a:endParaRPr>
                    </a:p>
                  </a:txBody>
                  <a:tcPr/>
                </a:tc>
                <a:tc hMerge="1">
                  <a:txBody>
                    <a:bodyPr/>
                    <a:lstStyle/>
                    <a:p>
                      <a:endParaRPr lang="en-US" sz="2000" b="0" i="0" u="none" strike="noStrike" kern="1200" baseline="0" dirty="0" smtClean="0">
                        <a:solidFill>
                          <a:schemeClr val="tx1"/>
                        </a:solidFill>
                        <a:latin typeface="+mn-lt"/>
                        <a:ea typeface="+mn-ea"/>
                        <a:cs typeface="+mn-cs"/>
                      </a:endParaRPr>
                    </a:p>
                  </a:txBody>
                  <a:tcPr/>
                </a:tc>
                <a:tc hMerge="1">
                  <a:txBody>
                    <a:bodyPr/>
                    <a:lstStyle/>
                    <a:p>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Description</a:t>
                      </a:r>
                    </a:p>
                  </a:txBody>
                  <a:tcPr/>
                </a:tc>
                <a:tc>
                  <a:txBody>
                    <a:bodyPr/>
                    <a:lstStyle/>
                    <a:p>
                      <a:pPr algn="ctr"/>
                      <a:r>
                        <a:rPr lang="en-IN" sz="2200" b="1" i="0" u="none" strike="noStrike" kern="1200" baseline="0" dirty="0" smtClean="0">
                          <a:solidFill>
                            <a:schemeClr val="tx1"/>
                          </a:solidFill>
                          <a:latin typeface="+mn-lt"/>
                          <a:ea typeface="+mn-ea"/>
                          <a:cs typeface="+mn-cs"/>
                        </a:rPr>
                        <a:t>Value</a:t>
                      </a: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Central tax </a:t>
                      </a:r>
                    </a:p>
                  </a:txBody>
                  <a:tcPr/>
                </a:tc>
                <a:tc>
                  <a:txBody>
                    <a:bodyPr/>
                    <a:lstStyle/>
                    <a:p>
                      <a:r>
                        <a:rPr lang="en-IN" sz="2200" b="1" i="0" u="none" strike="noStrike" kern="1200" baseline="0" dirty="0" smtClean="0">
                          <a:solidFill>
                            <a:schemeClr val="tx1"/>
                          </a:solidFill>
                          <a:latin typeface="+mn-lt"/>
                          <a:ea typeface="+mn-ea"/>
                          <a:cs typeface="+mn-cs"/>
                        </a:rPr>
                        <a:t>State tax / UT tax </a:t>
                      </a:r>
                    </a:p>
                  </a:txBody>
                  <a:tcPr/>
                </a:tc>
                <a:tc>
                  <a:txBody>
                    <a:bodyPr/>
                    <a:lstStyle/>
                    <a:p>
                      <a:r>
                        <a:rPr lang="en-IN" sz="2200" b="1" i="0" u="none" strike="noStrike" kern="1200" baseline="0" dirty="0" smtClean="0">
                          <a:solidFill>
                            <a:schemeClr val="tx1"/>
                          </a:solidFill>
                          <a:latin typeface="+mn-lt"/>
                          <a:ea typeface="+mn-ea"/>
                          <a:cs typeface="+mn-cs"/>
                        </a:rPr>
                        <a:t>Integrated tax </a:t>
                      </a:r>
                    </a:p>
                  </a:txBody>
                  <a:tcPr/>
                </a:tc>
                <a:tc>
                  <a:txBody>
                    <a:bodyPr/>
                    <a:lstStyle/>
                    <a:p>
                      <a:r>
                        <a:rPr lang="en-IN" sz="2200" b="1" i="0" u="none" strike="noStrike" kern="1200" baseline="0" dirty="0" smtClean="0">
                          <a:solidFill>
                            <a:schemeClr val="tx1"/>
                          </a:solidFill>
                          <a:latin typeface="+mn-lt"/>
                          <a:ea typeface="+mn-ea"/>
                          <a:cs typeface="+mn-cs"/>
                        </a:rPr>
                        <a:t>Cess, if applicable</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US" sz="2000" b="0" i="0" u="none" strike="noStrike" kern="1200" baseline="0" dirty="0" smtClean="0">
                          <a:solidFill>
                            <a:schemeClr val="tx1"/>
                          </a:solidFill>
                          <a:latin typeface="+mn-lt"/>
                          <a:ea typeface="+mn-ea"/>
                          <a:cs typeface="+mn-cs"/>
                        </a:rPr>
                        <a:t>(1)</a:t>
                      </a:r>
                    </a:p>
                  </a:txBody>
                  <a:tcPr/>
                </a:tc>
                <a:tc>
                  <a:txBody>
                    <a:bodyPr/>
                    <a:lstStyle/>
                    <a:p>
                      <a:pPr algn="ctr"/>
                      <a:r>
                        <a:rPr lang="en-US" sz="2000" b="0" i="0" u="none" strike="noStrike" kern="1200" baseline="0" dirty="0" smtClean="0">
                          <a:solidFill>
                            <a:schemeClr val="tx1"/>
                          </a:solidFill>
                          <a:latin typeface="+mn-lt"/>
                          <a:ea typeface="+mn-ea"/>
                          <a:cs typeface="+mn-cs"/>
                        </a:rPr>
                        <a:t>(2)</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(3)</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(4)</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(5)</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(6)</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5%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12%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523220"/>
          </a:xfrm>
          <a:prstGeom prst="rect">
            <a:avLst/>
          </a:prstGeom>
          <a:noFill/>
        </p:spPr>
        <p:txBody>
          <a:bodyPr wrap="square" rtlCol="0">
            <a:spAutoFit/>
          </a:bodyPr>
          <a:lstStyle/>
          <a:p>
            <a:pPr algn="ctr"/>
            <a:r>
              <a:rPr lang="en-US" sz="2800" b="1" dirty="0" smtClean="0"/>
              <a:t>Recommendation on additional liability</a:t>
            </a:r>
            <a:endParaRPr lang="en-IN" sz="2800" dirty="0"/>
          </a:p>
        </p:txBody>
      </p:sp>
    </p:spTree>
    <p:extLst>
      <p:ext uri="{BB962C8B-B14F-4D97-AF65-F5344CB8AC3E}">
        <p14:creationId xmlns:p14="http://schemas.microsoft.com/office/powerpoint/2010/main" val="26940573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3724772"/>
              </p:ext>
            </p:extLst>
          </p:nvPr>
        </p:nvGraphicFramePr>
        <p:xfrm>
          <a:off x="270272" y="836712"/>
          <a:ext cx="11449272" cy="5626496"/>
        </p:xfrm>
        <a:graphic>
          <a:graphicData uri="http://schemas.openxmlformats.org/drawingml/2006/table">
            <a:tbl>
              <a:tblPr firstRow="1" bandRow="1">
                <a:tableStyleId>{616DA210-FB5B-4158-B5E0-FEB733F419BA}</a:tableStyleId>
              </a:tblPr>
              <a:tblGrid>
                <a:gridCol w="1008112"/>
                <a:gridCol w="3168352"/>
                <a:gridCol w="1296144"/>
                <a:gridCol w="1440160"/>
                <a:gridCol w="1368152"/>
                <a:gridCol w="1479471"/>
                <a:gridCol w="1688881"/>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dk1"/>
                          </a:solidFill>
                          <a:latin typeface="+mn-lt"/>
                          <a:ea typeface="+mn-ea"/>
                          <a:cs typeface="+mn-cs"/>
                        </a:rPr>
                        <a:t>Part V </a:t>
                      </a:r>
                      <a:endParaRPr lang="en-IN" sz="2400" b="1" i="0" u="none" strike="noStrike" kern="1200" baseline="0" dirty="0">
                        <a:solidFill>
                          <a:schemeClr val="dk1"/>
                        </a:solidFill>
                        <a:latin typeface="+mn-lt"/>
                        <a:ea typeface="+mn-ea"/>
                        <a:cs typeface="+mn-cs"/>
                      </a:endParaRPr>
                    </a:p>
                  </a:txBody>
                  <a:tcPr/>
                </a:tc>
                <a:tc gridSpan="6">
                  <a:txBody>
                    <a:bodyPr/>
                    <a:lstStyle/>
                    <a:p>
                      <a:r>
                        <a:rPr lang="en-US" sz="2400" b="1" i="0" u="none" strike="noStrike" kern="1200" baseline="0" dirty="0" smtClean="0">
                          <a:solidFill>
                            <a:schemeClr val="tx1"/>
                          </a:solidFill>
                          <a:latin typeface="+mn-lt"/>
                          <a:ea typeface="+mn-ea"/>
                          <a:cs typeface="+mn-cs"/>
                        </a:rPr>
                        <a:t>Auditor's recommendation on additional Liability due to non-reconciliation </a:t>
                      </a:r>
                      <a:endParaRPr lang="en-US" sz="1800" b="0" i="0" u="none" strike="noStrike" kern="1200" baseline="0" dirty="0" smtClean="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Description</a:t>
                      </a:r>
                    </a:p>
                  </a:txBody>
                  <a:tcPr/>
                </a:tc>
                <a:tc>
                  <a:txBody>
                    <a:bodyPr/>
                    <a:lstStyle/>
                    <a:p>
                      <a:pPr algn="ctr"/>
                      <a:r>
                        <a:rPr lang="en-IN" sz="2200" b="1" i="0" u="none" strike="noStrike" kern="1200" baseline="0" dirty="0" smtClean="0">
                          <a:solidFill>
                            <a:schemeClr val="tx1"/>
                          </a:solidFill>
                          <a:latin typeface="+mn-lt"/>
                          <a:ea typeface="+mn-ea"/>
                          <a:cs typeface="+mn-cs"/>
                        </a:rPr>
                        <a:t>Value</a:t>
                      </a: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Central tax </a:t>
                      </a:r>
                    </a:p>
                  </a:txBody>
                  <a:tcPr/>
                </a:tc>
                <a:tc>
                  <a:txBody>
                    <a:bodyPr/>
                    <a:lstStyle/>
                    <a:p>
                      <a:r>
                        <a:rPr lang="en-IN" sz="2200" b="1" i="0" u="none" strike="noStrike" kern="1200" baseline="0" dirty="0" smtClean="0">
                          <a:solidFill>
                            <a:schemeClr val="tx1"/>
                          </a:solidFill>
                          <a:latin typeface="+mn-lt"/>
                          <a:ea typeface="+mn-ea"/>
                          <a:cs typeface="+mn-cs"/>
                        </a:rPr>
                        <a:t>State tax / UT tax </a:t>
                      </a:r>
                    </a:p>
                  </a:txBody>
                  <a:tcPr/>
                </a:tc>
                <a:tc>
                  <a:txBody>
                    <a:bodyPr/>
                    <a:lstStyle/>
                    <a:p>
                      <a:r>
                        <a:rPr lang="en-IN" sz="2200" b="1" i="0" u="none" strike="noStrike" kern="1200" baseline="0" dirty="0" smtClean="0">
                          <a:solidFill>
                            <a:schemeClr val="tx1"/>
                          </a:solidFill>
                          <a:latin typeface="+mn-lt"/>
                          <a:ea typeface="+mn-ea"/>
                          <a:cs typeface="+mn-cs"/>
                        </a:rPr>
                        <a:t>Integrated tax </a:t>
                      </a:r>
                    </a:p>
                  </a:txBody>
                  <a:tcPr/>
                </a:tc>
                <a:tc>
                  <a:txBody>
                    <a:bodyPr/>
                    <a:lstStyle/>
                    <a:p>
                      <a:r>
                        <a:rPr lang="en-IN" sz="2200" b="1" i="0" u="none" strike="noStrike" kern="1200" baseline="0" dirty="0" smtClean="0">
                          <a:solidFill>
                            <a:schemeClr val="tx1"/>
                          </a:solidFill>
                          <a:latin typeface="+mn-lt"/>
                          <a:ea typeface="+mn-ea"/>
                          <a:cs typeface="+mn-cs"/>
                        </a:rPr>
                        <a:t>Cess, if applicable</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18%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28%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US" sz="2200" b="0" i="0" u="none" strike="noStrike" kern="1200" baseline="0" dirty="0" smtClean="0">
                          <a:solidFill>
                            <a:schemeClr val="tx1"/>
                          </a:solidFill>
                          <a:latin typeface="+mn-lt"/>
                          <a:ea typeface="+mn-ea"/>
                          <a:cs typeface="+mn-cs"/>
                        </a:rPr>
                        <a:t>3%</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0.25%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0.10%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0" i="0" u="none" strike="noStrike" kern="1200" baseline="0" dirty="0" smtClean="0">
                          <a:solidFill>
                            <a:schemeClr val="tx1"/>
                          </a:solidFill>
                          <a:latin typeface="+mn-lt"/>
                          <a:ea typeface="+mn-ea"/>
                          <a:cs typeface="+mn-cs"/>
                        </a:rPr>
                        <a:t>Input Tax Credit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IN" sz="2200" b="0" i="0" u="none" strike="noStrike" kern="1200" baseline="0" dirty="0" smtClean="0">
                          <a:solidFill>
                            <a:schemeClr val="tx1"/>
                          </a:solidFill>
                          <a:latin typeface="+mn-lt"/>
                          <a:ea typeface="+mn-ea"/>
                          <a:cs typeface="+mn-cs"/>
                        </a:rPr>
                        <a:t>Interest</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IN" sz="2200" b="0" i="0" u="none" strike="noStrike" kern="1200" baseline="0" dirty="0" smtClean="0">
                          <a:solidFill>
                            <a:schemeClr val="tx1"/>
                          </a:solidFill>
                          <a:latin typeface="+mn-lt"/>
                          <a:ea typeface="+mn-ea"/>
                          <a:cs typeface="+mn-cs"/>
                        </a:rPr>
                        <a:t>Late Fee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954107"/>
          </a:xfrm>
          <a:prstGeom prst="rect">
            <a:avLst/>
          </a:prstGeom>
          <a:noFill/>
        </p:spPr>
        <p:txBody>
          <a:bodyPr wrap="square" rtlCol="0">
            <a:spAutoFit/>
          </a:bodyPr>
          <a:lstStyle/>
          <a:p>
            <a:pPr algn="ctr"/>
            <a:r>
              <a:rPr lang="en-US" sz="2800" b="1" dirty="0"/>
              <a:t>Recommendation on additional liability</a:t>
            </a:r>
            <a:endParaRPr lang="en-IN" sz="2800" dirty="0"/>
          </a:p>
          <a:p>
            <a:pPr algn="ctr"/>
            <a:endParaRPr lang="en-IN" sz="2800" dirty="0"/>
          </a:p>
        </p:txBody>
      </p:sp>
    </p:spTree>
    <p:extLst>
      <p:ext uri="{BB962C8B-B14F-4D97-AF65-F5344CB8AC3E}">
        <p14:creationId xmlns:p14="http://schemas.microsoft.com/office/powerpoint/2010/main" val="38686032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9097799"/>
              </p:ext>
            </p:extLst>
          </p:nvPr>
        </p:nvGraphicFramePr>
        <p:xfrm>
          <a:off x="270272" y="1340768"/>
          <a:ext cx="11449272" cy="4942304"/>
        </p:xfrm>
        <a:graphic>
          <a:graphicData uri="http://schemas.openxmlformats.org/drawingml/2006/table">
            <a:tbl>
              <a:tblPr firstRow="1" bandRow="1">
                <a:tableStyleId>{616DA210-FB5B-4158-B5E0-FEB733F419BA}</a:tableStyleId>
              </a:tblPr>
              <a:tblGrid>
                <a:gridCol w="1008112"/>
                <a:gridCol w="3168352"/>
                <a:gridCol w="1296144"/>
                <a:gridCol w="1440160"/>
                <a:gridCol w="1368152"/>
                <a:gridCol w="1479471"/>
                <a:gridCol w="1688881"/>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dk1"/>
                          </a:solidFill>
                          <a:latin typeface="+mn-lt"/>
                          <a:ea typeface="+mn-ea"/>
                          <a:cs typeface="+mn-cs"/>
                        </a:rPr>
                        <a:t>Part V </a:t>
                      </a:r>
                      <a:endParaRPr lang="en-IN" sz="2400" b="1" i="0" u="none" strike="noStrike" kern="1200" baseline="0" dirty="0">
                        <a:solidFill>
                          <a:schemeClr val="dk1"/>
                        </a:solidFill>
                        <a:latin typeface="+mn-lt"/>
                        <a:ea typeface="+mn-ea"/>
                        <a:cs typeface="+mn-cs"/>
                      </a:endParaRPr>
                    </a:p>
                  </a:txBody>
                  <a:tcPr/>
                </a:tc>
                <a:tc gridSpan="6">
                  <a:txBody>
                    <a:bodyPr/>
                    <a:lstStyle/>
                    <a:p>
                      <a:r>
                        <a:rPr lang="en-US" sz="2400" b="1" i="0" u="none" strike="noStrike" kern="1200" baseline="0" dirty="0" smtClean="0">
                          <a:solidFill>
                            <a:schemeClr val="tx1"/>
                          </a:solidFill>
                          <a:latin typeface="+mn-lt"/>
                          <a:ea typeface="+mn-ea"/>
                          <a:cs typeface="+mn-cs"/>
                        </a:rPr>
                        <a:t>Auditor's recommendation on additional Liability due to non-reconciliation </a:t>
                      </a:r>
                      <a:endParaRPr lang="en-US" sz="1800" b="0" i="0" u="none" strike="noStrike" kern="1200" baseline="0" dirty="0" smtClean="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Description</a:t>
                      </a:r>
                    </a:p>
                  </a:txBody>
                  <a:tcPr/>
                </a:tc>
                <a:tc>
                  <a:txBody>
                    <a:bodyPr/>
                    <a:lstStyle/>
                    <a:p>
                      <a:pPr algn="ctr"/>
                      <a:r>
                        <a:rPr lang="en-IN" sz="2200" b="1" i="0" u="none" strike="noStrike" kern="1200" baseline="0" dirty="0" smtClean="0">
                          <a:solidFill>
                            <a:schemeClr val="tx1"/>
                          </a:solidFill>
                          <a:latin typeface="+mn-lt"/>
                          <a:ea typeface="+mn-ea"/>
                          <a:cs typeface="+mn-cs"/>
                        </a:rPr>
                        <a:t>Value</a:t>
                      </a: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Central tax </a:t>
                      </a:r>
                    </a:p>
                  </a:txBody>
                  <a:tcPr/>
                </a:tc>
                <a:tc>
                  <a:txBody>
                    <a:bodyPr/>
                    <a:lstStyle/>
                    <a:p>
                      <a:r>
                        <a:rPr lang="en-IN" sz="2200" b="1" i="0" u="none" strike="noStrike" kern="1200" baseline="0" dirty="0" smtClean="0">
                          <a:solidFill>
                            <a:schemeClr val="tx1"/>
                          </a:solidFill>
                          <a:latin typeface="+mn-lt"/>
                          <a:ea typeface="+mn-ea"/>
                          <a:cs typeface="+mn-cs"/>
                        </a:rPr>
                        <a:t>State tax / UT tax </a:t>
                      </a:r>
                    </a:p>
                  </a:txBody>
                  <a:tcPr/>
                </a:tc>
                <a:tc>
                  <a:txBody>
                    <a:bodyPr/>
                    <a:lstStyle/>
                    <a:p>
                      <a:r>
                        <a:rPr lang="en-IN" sz="2200" b="1" i="0" u="none" strike="noStrike" kern="1200" baseline="0" dirty="0" smtClean="0">
                          <a:solidFill>
                            <a:schemeClr val="tx1"/>
                          </a:solidFill>
                          <a:latin typeface="+mn-lt"/>
                          <a:ea typeface="+mn-ea"/>
                          <a:cs typeface="+mn-cs"/>
                        </a:rPr>
                        <a:t>Integrated tax </a:t>
                      </a:r>
                    </a:p>
                  </a:txBody>
                  <a:tcPr/>
                </a:tc>
                <a:tc>
                  <a:txBody>
                    <a:bodyPr/>
                    <a:lstStyle/>
                    <a:p>
                      <a:r>
                        <a:rPr lang="en-IN" sz="2200" b="1" i="0" u="none" strike="noStrike" kern="1200" baseline="0" dirty="0" smtClean="0">
                          <a:solidFill>
                            <a:schemeClr val="tx1"/>
                          </a:solidFill>
                          <a:latin typeface="+mn-lt"/>
                          <a:ea typeface="+mn-ea"/>
                          <a:cs typeface="+mn-cs"/>
                        </a:rPr>
                        <a:t>Cess, if applicable</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0" i="0" u="none" strike="noStrike" kern="1200" baseline="0" dirty="0" smtClean="0">
                          <a:solidFill>
                            <a:schemeClr val="tx1"/>
                          </a:solidFill>
                          <a:latin typeface="+mn-lt"/>
                          <a:ea typeface="+mn-ea"/>
                          <a:cs typeface="+mn-cs"/>
                        </a:rPr>
                        <a:t>Penalty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US" sz="2200" b="0" i="0" u="none" strike="noStrike" kern="1200" baseline="0" dirty="0" smtClean="0">
                          <a:solidFill>
                            <a:schemeClr val="tx1"/>
                          </a:solidFill>
                          <a:latin typeface="+mn-lt"/>
                          <a:ea typeface="+mn-ea"/>
                          <a:cs typeface="+mn-cs"/>
                        </a:rPr>
                        <a:t>Any other amount paid for supplies not included in Annual Return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tx1"/>
                          </a:solidFill>
                          <a:latin typeface="+mn-lt"/>
                          <a:ea typeface="+mn-ea"/>
                          <a:cs typeface="+mn-cs"/>
                        </a:rPr>
                        <a:t>Erroneous refund to be paid back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US" sz="2200" b="0" i="0" u="none" strike="noStrike" kern="1200" baseline="0" dirty="0" smtClean="0">
                          <a:solidFill>
                            <a:schemeClr val="tx1"/>
                          </a:solidFill>
                          <a:latin typeface="+mn-lt"/>
                          <a:ea typeface="+mn-ea"/>
                          <a:cs typeface="+mn-cs"/>
                        </a:rPr>
                        <a:t>Outstanding demands to be settled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Other (Pl. specify)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954107"/>
          </a:xfrm>
          <a:prstGeom prst="rect">
            <a:avLst/>
          </a:prstGeom>
          <a:noFill/>
        </p:spPr>
        <p:txBody>
          <a:bodyPr wrap="square" rtlCol="0">
            <a:spAutoFit/>
          </a:bodyPr>
          <a:lstStyle/>
          <a:p>
            <a:pPr algn="ctr"/>
            <a:r>
              <a:rPr lang="en-US" sz="2800" b="1" dirty="0"/>
              <a:t>Recommendation on additional liability</a:t>
            </a:r>
            <a:endParaRPr lang="en-IN" sz="2800" dirty="0"/>
          </a:p>
          <a:p>
            <a:pPr algn="ctr"/>
            <a:endParaRPr lang="en-IN" sz="2800" dirty="0"/>
          </a:p>
        </p:txBody>
      </p:sp>
      <p:sp>
        <p:nvSpPr>
          <p:cNvPr id="4" name="TextBox 3"/>
          <p:cNvSpPr txBox="1"/>
          <p:nvPr/>
        </p:nvSpPr>
        <p:spPr>
          <a:xfrm>
            <a:off x="4446736" y="3068960"/>
            <a:ext cx="6768751" cy="3539430"/>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Schedule I supplies not disclosed in GSTR 9</a:t>
            </a:r>
          </a:p>
          <a:p>
            <a:pPr marL="342900" indent="-342900" algn="just">
              <a:buFontTx/>
              <a:buChar char="-"/>
            </a:pPr>
            <a:r>
              <a:rPr lang="en-US" sz="2800" b="1" dirty="0" smtClean="0">
                <a:solidFill>
                  <a:schemeClr val="bg1"/>
                </a:solidFill>
              </a:rPr>
              <a:t>Advances received not disclosed in GSTR 9</a:t>
            </a:r>
          </a:p>
          <a:p>
            <a:pPr marL="342900" indent="-342900" algn="just">
              <a:buFontTx/>
              <a:buChar char="-"/>
            </a:pPr>
            <a:r>
              <a:rPr lang="en-US" sz="2800" b="1" dirty="0" smtClean="0">
                <a:solidFill>
                  <a:schemeClr val="bg1"/>
                </a:solidFill>
              </a:rPr>
              <a:t>All supplies which are not part of turnover and are missed out in GSTR 9</a:t>
            </a:r>
          </a:p>
          <a:p>
            <a:pPr marL="342900" indent="-342900" algn="just">
              <a:buFontTx/>
              <a:buChar char="-"/>
            </a:pPr>
            <a:endParaRPr lang="en-US" sz="2800" b="1" dirty="0" smtClean="0">
              <a:solidFill>
                <a:schemeClr val="bg1"/>
              </a:solidFill>
            </a:endParaRPr>
          </a:p>
        </p:txBody>
      </p:sp>
    </p:spTree>
    <p:extLst>
      <p:ext uri="{BB962C8B-B14F-4D97-AF65-F5344CB8AC3E}">
        <p14:creationId xmlns:p14="http://schemas.microsoft.com/office/powerpoint/2010/main" val="10143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74328" y="1340768"/>
            <a:ext cx="10441160"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GST.GOV.IN</a:t>
            </a:r>
          </a:p>
          <a:p>
            <a:pPr algn="ctr"/>
            <a:r>
              <a:rPr lang="en-US" sz="3600" dirty="0" smtClean="0">
                <a:latin typeface="Arial Black" panose="020B0A04020102020204" pitchFamily="34" charset="0"/>
              </a:rPr>
              <a:t>OFF LINE TOOL  SCREEN</a:t>
            </a:r>
            <a:endParaRPr lang="en-US" sz="3600" dirty="0">
              <a:latin typeface="Arial Black" panose="020B0A04020102020204" pitchFamily="34" charset="0"/>
            </a:endParaRPr>
          </a:p>
        </p:txBody>
      </p:sp>
    </p:spTree>
    <p:extLst>
      <p:ext uri="{BB962C8B-B14F-4D97-AF65-F5344CB8AC3E}">
        <p14:creationId xmlns:p14="http://schemas.microsoft.com/office/powerpoint/2010/main" val="8921918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6632"/>
            <a:ext cx="11935568" cy="6552728"/>
          </a:xfrm>
          <a:prstGeom prst="rect">
            <a:avLst/>
          </a:prstGeom>
        </p:spPr>
      </p:pic>
    </p:spTree>
    <p:extLst>
      <p:ext uri="{BB962C8B-B14F-4D97-AF65-F5344CB8AC3E}">
        <p14:creationId xmlns:p14="http://schemas.microsoft.com/office/powerpoint/2010/main" val="4175840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4708915"/>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u="sng"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400" b="1" u="sng" dirty="0" err="1"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a:t>
            </a:r>
            <a:r>
              <a:rPr lang="en-US" sz="2400" b="1" u="sng"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u="sng" dirty="0"/>
              <a:t>Turnover for eligibility of filing of reconciliation statement</a:t>
            </a:r>
            <a:r>
              <a:rPr lang="en-US" sz="2400" b="1" u="sng" dirty="0" smtClean="0"/>
              <a:t>:</a:t>
            </a:r>
          </a:p>
          <a:p>
            <a:pPr marL="237551" indent="-237551" algn="just" fontAlgn="auto">
              <a:lnSpc>
                <a:spcPts val="4000"/>
              </a:lnSpc>
              <a:spcBef>
                <a:spcPts val="0"/>
              </a:spcBef>
              <a:spcAft>
                <a:spcPts val="0"/>
              </a:spcAft>
              <a:defRPr/>
            </a:pPr>
            <a:r>
              <a:rPr lang="en-US" sz="2400" b="1" dirty="0" smtClean="0"/>
              <a:t>   </a:t>
            </a:r>
            <a:r>
              <a:rPr lang="en-US" sz="2400" dirty="0" smtClean="0"/>
              <a:t>It </a:t>
            </a:r>
            <a:r>
              <a:rPr lang="en-US" sz="2400" dirty="0"/>
              <a:t>may be noted that the aggregate turnover i.e. the turnover of all the registrations having the same Permanent Account Number is to be used for determining the requirement of filing of reconciliation statement. Therefore, if there are two registrations in two different States on the same PAN, say State A (with turnover of </a:t>
            </a:r>
            <a:r>
              <a:rPr lang="en-US" sz="2400" dirty="0" smtClean="0"/>
              <a:t>Rs.1.2 Cr.) </a:t>
            </a:r>
            <a:r>
              <a:rPr lang="en-US" sz="2400" dirty="0"/>
              <a:t>and State B (with turnover of </a:t>
            </a:r>
            <a:r>
              <a:rPr lang="en-US" sz="2400" dirty="0" smtClean="0"/>
              <a:t>Rs.1 Cr.) </a:t>
            </a:r>
            <a:r>
              <a:rPr lang="en-US" sz="2400" dirty="0"/>
              <a:t>they are both required to </a:t>
            </a:r>
            <a:r>
              <a:rPr lang="en-US" sz="2400" i="1" u="sng" dirty="0">
                <a:solidFill>
                  <a:srgbClr val="FF0000"/>
                </a:solidFill>
              </a:rPr>
              <a:t>file reconciliation statements individually </a:t>
            </a:r>
            <a:r>
              <a:rPr lang="en-US" sz="2400" dirty="0"/>
              <a:t>for their registrations since their aggregate turnover is greater than </a:t>
            </a:r>
            <a:r>
              <a:rPr lang="en-US" sz="2400" dirty="0" smtClean="0"/>
              <a:t>Rs.2 Cr. </a:t>
            </a:r>
            <a:r>
              <a:rPr lang="en-US" sz="2400" b="1" u="sng" dirty="0">
                <a:solidFill>
                  <a:srgbClr val="FF0000"/>
                </a:solidFill>
              </a:rPr>
              <a:t>The aggregate turnover for this purpose shall be reckoned for the period July, 2017 to March, 2018. </a:t>
            </a:r>
            <a:r>
              <a:rPr lang="en-US" sz="2400" b="1" u="sng"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400" b="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861708"/>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Clarifications regarding Annual Returns and Reconciliation Statement.</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93346" y="332656"/>
            <a:ext cx="2494150" cy="646331"/>
          </a:xfrm>
          <a:prstGeom prst="rect">
            <a:avLst/>
          </a:prstGeom>
          <a:solidFill>
            <a:srgbClr val="FFFF00"/>
          </a:solidFill>
        </p:spPr>
        <p:txBody>
          <a:bodyPr wrap="square" rtlCol="0">
            <a:spAutoFit/>
          </a:bodyPr>
          <a:lstStyle/>
          <a:p>
            <a:pPr algn="ctr"/>
            <a:r>
              <a:rPr lang="en-US" b="1" dirty="0" smtClean="0">
                <a:solidFill>
                  <a:srgbClr val="FF0000"/>
                </a:solidFill>
                <a:latin typeface="Castellar" panose="020A0402060406010301" pitchFamily="18" charset="0"/>
              </a:rPr>
              <a:t>Press Release </a:t>
            </a:r>
          </a:p>
          <a:p>
            <a:pPr algn="ctr"/>
            <a:r>
              <a:rPr lang="en-US" b="1" dirty="0" err="1" smtClean="0">
                <a:solidFill>
                  <a:srgbClr val="FF0000"/>
                </a:solidFill>
                <a:latin typeface="Castellar" panose="020A0402060406010301" pitchFamily="18" charset="0"/>
              </a:rPr>
              <a:t>dt.</a:t>
            </a:r>
            <a:r>
              <a:rPr lang="en-US" b="1" dirty="0" smtClean="0">
                <a:solidFill>
                  <a:srgbClr val="FF0000"/>
                </a:solidFill>
                <a:latin typeface="Castellar" panose="020A0402060406010301" pitchFamily="18" charset="0"/>
              </a:rPr>
              <a:t> 3</a:t>
            </a:r>
            <a:r>
              <a:rPr lang="en-US" b="1" baseline="30000" dirty="0" smtClean="0">
                <a:solidFill>
                  <a:srgbClr val="FF0000"/>
                </a:solidFill>
                <a:latin typeface="Castellar" panose="020A0402060406010301" pitchFamily="18" charset="0"/>
              </a:rPr>
              <a:t>rd</a:t>
            </a:r>
            <a:r>
              <a:rPr lang="en-US" b="1" dirty="0" smtClean="0">
                <a:solidFill>
                  <a:srgbClr val="FF0000"/>
                </a:solidFill>
                <a:latin typeface="Castellar" panose="020A0402060406010301" pitchFamily="18" charset="0"/>
              </a:rPr>
              <a:t> July, 2019</a:t>
            </a:r>
            <a:endParaRPr lang="en-US"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35148785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257" y="116632"/>
            <a:ext cx="11665295" cy="6741368"/>
          </a:xfrm>
          <a:prstGeom prst="rect">
            <a:avLst/>
          </a:prstGeom>
        </p:spPr>
      </p:pic>
      <p:sp>
        <p:nvSpPr>
          <p:cNvPr id="3" name="Rectangle 2"/>
          <p:cNvSpPr/>
          <p:nvPr/>
        </p:nvSpPr>
        <p:spPr>
          <a:xfrm>
            <a:off x="4590752" y="2636912"/>
            <a:ext cx="3816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90752" y="2996952"/>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90752" y="2204864"/>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90752" y="3789040"/>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90752" y="4653136"/>
            <a:ext cx="237626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07176" y="4221088"/>
            <a:ext cx="266429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204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061825"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6256" y="404664"/>
            <a:ext cx="11665296" cy="461665"/>
          </a:xfrm>
          <a:prstGeom prst="rect">
            <a:avLst/>
          </a:prstGeom>
          <a:noFill/>
        </p:spPr>
        <p:txBody>
          <a:bodyPr wrap="square" rtlCol="0">
            <a:spAutoFit/>
          </a:bodyPr>
          <a:lstStyle/>
          <a:p>
            <a:r>
              <a:rPr lang="en-US" sz="2400" dirty="0" smtClean="0">
                <a:solidFill>
                  <a:schemeClr val="bg1"/>
                </a:solidFill>
                <a:latin typeface="Arial Black" panose="020B0A04020102020204" pitchFamily="34" charset="0"/>
              </a:rPr>
              <a:t>Verification of Registered Person</a:t>
            </a:r>
            <a:endParaRPr lang="en-US" sz="2400" dirty="0">
              <a:solidFill>
                <a:schemeClr val="bg1"/>
              </a:solidFill>
              <a:latin typeface="Arial Black" panose="020B0A04020102020204" pitchFamily="34" charset="0"/>
            </a:endParaRPr>
          </a:p>
        </p:txBody>
      </p:sp>
      <p:sp>
        <p:nvSpPr>
          <p:cNvPr id="10" name="TextBox 9"/>
          <p:cNvSpPr txBox="1"/>
          <p:nvPr/>
        </p:nvSpPr>
        <p:spPr>
          <a:xfrm>
            <a:off x="270272" y="1412776"/>
            <a:ext cx="11521280" cy="1938992"/>
          </a:xfrm>
          <a:prstGeom prst="rect">
            <a:avLst/>
          </a:prstGeom>
          <a:noFill/>
        </p:spPr>
        <p:txBody>
          <a:bodyPr wrap="square" rtlCol="0">
            <a:spAutoFit/>
          </a:bodyPr>
          <a:lstStyle/>
          <a:p>
            <a:pPr algn="just"/>
            <a:r>
              <a:rPr lang="en-US" sz="2400" dirty="0" smtClean="0">
                <a:solidFill>
                  <a:schemeClr val="bg1"/>
                </a:solidFill>
                <a:latin typeface="Book Antiqua" panose="02040602050305030304" pitchFamily="18" charset="0"/>
              </a:rPr>
              <a:t>I hereby solemnly affirm and declare that I am uploading the reconciliation statement in FORM GSTR-9C prepared and duly signed by the Auditor and nothing has been tampered or altered by me in the statement.  I am also uploading other statements, as applicable, including financial statement, profit and loss account and balance sheet etc.</a:t>
            </a:r>
            <a:endParaRPr lang="en-US" sz="2400" dirty="0">
              <a:solidFill>
                <a:schemeClr val="bg1"/>
              </a:solidFill>
              <a:latin typeface="Book Antiqua" panose="02040602050305030304" pitchFamily="18" charset="0"/>
            </a:endParaRPr>
          </a:p>
        </p:txBody>
      </p:sp>
      <p:sp>
        <p:nvSpPr>
          <p:cNvPr id="11" name="TextBox 10"/>
          <p:cNvSpPr txBox="1"/>
          <p:nvPr/>
        </p:nvSpPr>
        <p:spPr>
          <a:xfrm>
            <a:off x="8839224" y="3717032"/>
            <a:ext cx="2160240" cy="369332"/>
          </a:xfrm>
          <a:prstGeom prst="rect">
            <a:avLst/>
          </a:prstGeom>
          <a:noFill/>
        </p:spPr>
        <p:txBody>
          <a:bodyPr wrap="square" rtlCol="0">
            <a:spAutoFit/>
          </a:bodyPr>
          <a:lstStyle/>
          <a:p>
            <a:r>
              <a:rPr lang="en-US" dirty="0" smtClean="0">
                <a:solidFill>
                  <a:schemeClr val="bg1"/>
                </a:solidFill>
              </a:rPr>
              <a:t>Signature</a:t>
            </a:r>
            <a:endParaRPr lang="en-US" dirty="0">
              <a:solidFill>
                <a:schemeClr val="bg1"/>
              </a:solidFill>
            </a:endParaRPr>
          </a:p>
        </p:txBody>
      </p:sp>
      <p:sp>
        <p:nvSpPr>
          <p:cNvPr id="12" name="TextBox 11"/>
          <p:cNvSpPr txBox="1"/>
          <p:nvPr/>
        </p:nvSpPr>
        <p:spPr>
          <a:xfrm>
            <a:off x="270272" y="4221088"/>
            <a:ext cx="3528392" cy="646331"/>
          </a:xfrm>
          <a:prstGeom prst="rect">
            <a:avLst/>
          </a:prstGeom>
          <a:noFill/>
        </p:spPr>
        <p:txBody>
          <a:bodyPr wrap="square" rtlCol="0">
            <a:spAutoFit/>
          </a:bodyPr>
          <a:lstStyle/>
          <a:p>
            <a:r>
              <a:rPr lang="en-US" dirty="0" smtClean="0">
                <a:solidFill>
                  <a:schemeClr val="bg1"/>
                </a:solidFill>
              </a:rPr>
              <a:t>Place  : </a:t>
            </a:r>
          </a:p>
          <a:p>
            <a:r>
              <a:rPr lang="en-US" dirty="0" smtClean="0">
                <a:solidFill>
                  <a:schemeClr val="bg1"/>
                </a:solidFill>
              </a:rPr>
              <a:t>Date   : </a:t>
            </a:r>
            <a:endParaRPr lang="en-US" dirty="0">
              <a:solidFill>
                <a:schemeClr val="bg1"/>
              </a:solidFill>
            </a:endParaRPr>
          </a:p>
        </p:txBody>
      </p:sp>
      <p:sp>
        <p:nvSpPr>
          <p:cNvPr id="13" name="TextBox 12"/>
          <p:cNvSpPr txBox="1"/>
          <p:nvPr/>
        </p:nvSpPr>
        <p:spPr>
          <a:xfrm>
            <a:off x="6967016" y="4544253"/>
            <a:ext cx="4536504" cy="646331"/>
          </a:xfrm>
          <a:prstGeom prst="rect">
            <a:avLst/>
          </a:prstGeom>
          <a:noFill/>
        </p:spPr>
        <p:txBody>
          <a:bodyPr wrap="square" rtlCol="0">
            <a:spAutoFit/>
          </a:bodyPr>
          <a:lstStyle/>
          <a:p>
            <a:pPr algn="r"/>
            <a:r>
              <a:rPr lang="en-US" dirty="0" smtClean="0">
                <a:solidFill>
                  <a:schemeClr val="bg1"/>
                </a:solidFill>
              </a:rPr>
              <a:t>Name of Authorized Signatory</a:t>
            </a:r>
          </a:p>
          <a:p>
            <a:pPr algn="r"/>
            <a:r>
              <a:rPr lang="en-US" dirty="0">
                <a:solidFill>
                  <a:schemeClr val="bg1"/>
                </a:solidFill>
              </a:rPr>
              <a:t> </a:t>
            </a:r>
            <a:r>
              <a:rPr lang="en-US" dirty="0" smtClean="0">
                <a:solidFill>
                  <a:schemeClr val="bg1"/>
                </a:solidFill>
              </a:rPr>
              <a:t>  Designation / status</a:t>
            </a:r>
            <a:endParaRPr lang="en-US" dirty="0">
              <a:solidFill>
                <a:schemeClr val="bg1"/>
              </a:solidFill>
            </a:endParaRPr>
          </a:p>
        </p:txBody>
      </p:sp>
    </p:spTree>
    <p:extLst>
      <p:ext uri="{BB962C8B-B14F-4D97-AF65-F5344CB8AC3E}">
        <p14:creationId xmlns:p14="http://schemas.microsoft.com/office/powerpoint/2010/main" val="4098808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1825"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646536" y="1916832"/>
            <a:ext cx="6480720" cy="288032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Black" panose="020B0A04020102020204" pitchFamily="34" charset="0"/>
              </a:rPr>
              <a:t>PART B</a:t>
            </a:r>
          </a:p>
          <a:p>
            <a:pPr algn="ctr"/>
            <a:r>
              <a:rPr lang="en-US" sz="3600" dirty="0" smtClean="0">
                <a:latin typeface="Arial Black" panose="020B0A04020102020204" pitchFamily="34" charset="0"/>
              </a:rPr>
              <a:t>CERTIFICATION</a:t>
            </a:r>
            <a:endParaRPr lang="en-US" sz="3600" dirty="0">
              <a:latin typeface="Arial Black" panose="020B0A04020102020204" pitchFamily="34" charset="0"/>
            </a:endParaRPr>
          </a:p>
        </p:txBody>
      </p:sp>
    </p:spTree>
    <p:extLst>
      <p:ext uri="{BB962C8B-B14F-4D97-AF65-F5344CB8AC3E}">
        <p14:creationId xmlns:p14="http://schemas.microsoft.com/office/powerpoint/2010/main" val="2346857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264" y="5710"/>
            <a:ext cx="11521280" cy="6735657"/>
          </a:xfrm>
          <a:prstGeom prst="roundRect">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Form GSTR 9C</a:t>
            </a:r>
          </a:p>
          <a:p>
            <a:r>
              <a:rPr lang="en-IN" sz="3600" b="1" dirty="0"/>
              <a:t>PART – B- CERTIFICATION </a:t>
            </a:r>
            <a:endParaRPr lang="en-IN" sz="3600" dirty="0"/>
          </a:p>
          <a:p>
            <a:r>
              <a:rPr lang="en-US" sz="3600" b="1" dirty="0"/>
              <a:t>I. Certification in cases where the </a:t>
            </a:r>
            <a:r>
              <a:rPr lang="en-US" sz="3600" b="1" dirty="0" smtClean="0"/>
              <a:t>reconciliation statement </a:t>
            </a:r>
            <a:r>
              <a:rPr lang="en-US" sz="3600" b="1" dirty="0"/>
              <a:t>(FORM GSTR-9C) is drawn up by the person who had conducted the audit: </a:t>
            </a:r>
            <a:endParaRPr lang="en-US" sz="3600" dirty="0"/>
          </a:p>
          <a:p>
            <a:r>
              <a:rPr lang="en-IN" sz="2400" b="1" dirty="0" smtClean="0"/>
              <a:t> I/we have examined the— </a:t>
            </a:r>
          </a:p>
          <a:p>
            <a:r>
              <a:rPr lang="en-US" sz="2400" b="1" dirty="0" smtClean="0"/>
              <a:t>(</a:t>
            </a:r>
            <a:r>
              <a:rPr lang="en-US" sz="2400" b="1" dirty="0"/>
              <a:t>a) balance sheet as on ……… </a:t>
            </a:r>
          </a:p>
          <a:p>
            <a:r>
              <a:rPr lang="en-US" sz="2400" b="1" dirty="0"/>
              <a:t>(b) the </a:t>
            </a:r>
            <a:r>
              <a:rPr lang="en-US" sz="2400" b="1" dirty="0" smtClean="0"/>
              <a:t>profit </a:t>
            </a:r>
            <a:r>
              <a:rPr lang="en-US" sz="2400" b="1" dirty="0"/>
              <a:t>and loss account/income and expenditure account for the period beginning from ………..…to ending on ……., and </a:t>
            </a:r>
            <a:endParaRPr lang="en-US" sz="2400" b="1" dirty="0" smtClean="0"/>
          </a:p>
          <a:p>
            <a:r>
              <a:rPr lang="en-US" sz="2400" dirty="0"/>
              <a:t>(</a:t>
            </a:r>
            <a:r>
              <a:rPr lang="en-US" sz="2400" b="1" dirty="0"/>
              <a:t>c) the cash flow statement for the period beginning from ……..…to ending on ………, attached herewith, of M/s …………… (Name), …………………….………… (Address), ..…………………(GSTIN). </a:t>
            </a:r>
          </a:p>
          <a:p>
            <a:r>
              <a:rPr lang="en-US" sz="2400" b="1" dirty="0"/>
              <a:t>2. Based on our audit I/we report that the said registered person— </a:t>
            </a:r>
          </a:p>
          <a:p>
            <a:r>
              <a:rPr lang="en-US" sz="2400" b="1" dirty="0" smtClean="0"/>
              <a:t>has </a:t>
            </a:r>
            <a:r>
              <a:rPr lang="en-US" sz="2400" b="1" dirty="0"/>
              <a:t>maintained the books of accounts, records and documents as required by the IGST/CGST/GST Act, 2017 and the rules/notifications made/issued </a:t>
            </a:r>
            <a:r>
              <a:rPr lang="en-US" sz="2400" b="1" dirty="0" smtClean="0"/>
              <a:t>thereunder; </a:t>
            </a:r>
            <a:endParaRPr lang="en-US" sz="2400" b="1" dirty="0"/>
          </a:p>
          <a:p>
            <a:r>
              <a:rPr lang="en-IN" sz="2400" b="1" dirty="0"/>
              <a:t> </a:t>
            </a:r>
          </a:p>
          <a:p>
            <a:r>
              <a:rPr lang="en-IN" sz="2400" dirty="0" smtClean="0"/>
              <a:t>. </a:t>
            </a:r>
            <a:endParaRPr lang="en-US" sz="2400" b="1" dirty="0"/>
          </a:p>
          <a:p>
            <a:pPr algn="ctr"/>
            <a:endParaRPr lang="en-US" b="1" dirty="0" smtClean="0"/>
          </a:p>
          <a:p>
            <a:pPr algn="ctr"/>
            <a:endParaRPr lang="en-US" b="1" dirty="0"/>
          </a:p>
        </p:txBody>
      </p:sp>
      <p:sp>
        <p:nvSpPr>
          <p:cNvPr id="6" name="TextBox 5"/>
          <p:cNvSpPr txBox="1"/>
          <p:nvPr/>
        </p:nvSpPr>
        <p:spPr>
          <a:xfrm>
            <a:off x="6246936" y="1916832"/>
            <a:ext cx="4176464" cy="2246769"/>
          </a:xfrm>
          <a:prstGeom prst="rect">
            <a:avLst/>
          </a:prstGeom>
          <a:solidFill>
            <a:schemeClr val="bg1"/>
          </a:solidFill>
          <a:ln w="57150">
            <a:solidFill>
              <a:srgbClr val="FF0000"/>
            </a:solidFill>
          </a:ln>
        </p:spPr>
        <p:txBody>
          <a:bodyPr wrap="square" rtlCol="0">
            <a:spAutoFit/>
          </a:bodyPr>
          <a:lstStyle/>
          <a:p>
            <a:r>
              <a:rPr lang="en-IN" sz="2800" b="1" dirty="0" smtClean="0"/>
              <a:t>Cash flow statement is mentioned. In case of non corporate persons, exception will have to be given.</a:t>
            </a:r>
            <a:endParaRPr lang="en-IN" sz="2800" b="1" dirty="0"/>
          </a:p>
        </p:txBody>
      </p:sp>
      <p:sp>
        <p:nvSpPr>
          <p:cNvPr id="7" name="TextBox 6"/>
          <p:cNvSpPr txBox="1"/>
          <p:nvPr/>
        </p:nvSpPr>
        <p:spPr>
          <a:xfrm>
            <a:off x="558304" y="980728"/>
            <a:ext cx="4176464" cy="1384995"/>
          </a:xfrm>
          <a:prstGeom prst="rect">
            <a:avLst/>
          </a:prstGeom>
          <a:solidFill>
            <a:schemeClr val="bg1"/>
          </a:solidFill>
          <a:ln w="57150">
            <a:solidFill>
              <a:srgbClr val="FF0000"/>
            </a:solidFill>
          </a:ln>
        </p:spPr>
        <p:txBody>
          <a:bodyPr wrap="square" rtlCol="0">
            <a:spAutoFit/>
          </a:bodyPr>
          <a:lstStyle/>
          <a:p>
            <a:r>
              <a:rPr lang="en-IN" sz="2800" b="1" dirty="0" smtClean="0"/>
              <a:t>Compliance with Sec 35 is mandatorily asked for.</a:t>
            </a:r>
            <a:endParaRPr lang="en-IN" sz="2800" b="1" dirty="0"/>
          </a:p>
        </p:txBody>
      </p:sp>
    </p:spTree>
    <p:extLst>
      <p:ext uri="{BB962C8B-B14F-4D97-AF65-F5344CB8AC3E}">
        <p14:creationId xmlns:p14="http://schemas.microsoft.com/office/powerpoint/2010/main" val="8285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has </a:t>
            </a:r>
            <a:r>
              <a:rPr lang="en-US" sz="2400" b="1" dirty="0"/>
              <a:t>not maintained the following accounts/records/documents as required by the IGST/CGST/&lt;&lt;&gt;&gt;GST Act, 2017 and the rules/notifications made/issued thereunder: </a:t>
            </a:r>
          </a:p>
          <a:p>
            <a:r>
              <a:rPr lang="en-IN" sz="2400" b="1" dirty="0"/>
              <a:t>1. </a:t>
            </a:r>
          </a:p>
          <a:p>
            <a:r>
              <a:rPr lang="en-IN" sz="2400" b="1" dirty="0"/>
              <a:t>2. </a:t>
            </a:r>
          </a:p>
          <a:p>
            <a:r>
              <a:rPr lang="en-IN" sz="2400" b="1" dirty="0"/>
              <a:t>3. </a:t>
            </a:r>
          </a:p>
          <a:p>
            <a:r>
              <a:rPr lang="en-US" sz="2400" b="1" dirty="0"/>
              <a:t>3. (a) </a:t>
            </a:r>
            <a:r>
              <a:rPr lang="en-US" sz="2400" b="1" dirty="0" smtClean="0"/>
              <a:t>I/we </a:t>
            </a:r>
            <a:r>
              <a:rPr lang="en-US" sz="2400" b="1" dirty="0"/>
              <a:t>report the following observations/ comments / discrepancies / inconsistencies; if any: </a:t>
            </a:r>
          </a:p>
          <a:p>
            <a:r>
              <a:rPr lang="en-IN" sz="2400" b="1" dirty="0"/>
              <a:t>……………………………………. </a:t>
            </a:r>
          </a:p>
          <a:p>
            <a:r>
              <a:rPr lang="en-IN" sz="2400" b="1" dirty="0"/>
              <a:t>……………………………………. </a:t>
            </a:r>
          </a:p>
          <a:p>
            <a:r>
              <a:rPr lang="en-US" sz="2400" b="1" dirty="0"/>
              <a:t>3. (b) </a:t>
            </a:r>
            <a:r>
              <a:rPr lang="en-US" sz="2400" b="1" dirty="0" smtClean="0"/>
              <a:t>I/we </a:t>
            </a:r>
            <a:r>
              <a:rPr lang="en-US" sz="2400" b="1" dirty="0"/>
              <a:t>further report that, - </a:t>
            </a:r>
          </a:p>
          <a:p>
            <a:r>
              <a:rPr lang="en-US" sz="2400" b="1" dirty="0"/>
              <a:t>(A) </a:t>
            </a:r>
            <a:r>
              <a:rPr lang="en-US" sz="2400" b="1" dirty="0" smtClean="0"/>
              <a:t>I/we </a:t>
            </a:r>
            <a:r>
              <a:rPr lang="en-US" sz="2400" b="1" dirty="0"/>
              <a:t>have obtained all the information and explanations which, to the best of </a:t>
            </a:r>
            <a:r>
              <a:rPr lang="en-US" sz="2400" b="1" dirty="0" smtClean="0"/>
              <a:t>my/our </a:t>
            </a:r>
            <a:r>
              <a:rPr lang="en-US" sz="2400" b="1" dirty="0"/>
              <a:t>knowledge and belief, were necessary for the purpose of the audit/ information and explanations which, to the best of </a:t>
            </a:r>
            <a:r>
              <a:rPr lang="en-US" sz="2400" b="1" dirty="0" smtClean="0"/>
              <a:t>my/our </a:t>
            </a:r>
            <a:r>
              <a:rPr lang="en-US" sz="2400" b="1" dirty="0"/>
              <a:t>knowledge and belief, were necessary for the purpose of the audit were not provided/partially provided to us. </a:t>
            </a:r>
            <a:endParaRPr lang="en-US" b="1" dirty="0"/>
          </a:p>
        </p:txBody>
      </p:sp>
    </p:spTree>
    <p:extLst>
      <p:ext uri="{BB962C8B-B14F-4D97-AF65-F5344CB8AC3E}">
        <p14:creationId xmlns:p14="http://schemas.microsoft.com/office/powerpoint/2010/main" val="3907328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(B) In </a:t>
            </a:r>
            <a:r>
              <a:rPr lang="en-US" sz="2400" b="1" dirty="0" smtClean="0"/>
              <a:t>my/our </a:t>
            </a:r>
            <a:r>
              <a:rPr lang="en-US" sz="2400" b="1" dirty="0"/>
              <a:t>opinion, proper books of account </a:t>
            </a:r>
            <a:r>
              <a:rPr lang="en-US" sz="2400" b="1" dirty="0" smtClean="0"/>
              <a:t>have/have </a:t>
            </a:r>
            <a:r>
              <a:rPr lang="en-US" sz="2400" b="1" dirty="0"/>
              <a:t>not been kept by the registered person so far as appears </a:t>
            </a:r>
            <a:r>
              <a:rPr lang="en-US" sz="2400" b="1" dirty="0" smtClean="0"/>
              <a:t>from my</a:t>
            </a:r>
            <a:r>
              <a:rPr lang="en-US" sz="2400" b="1" dirty="0"/>
              <a:t>/ our examination of the books. </a:t>
            </a:r>
          </a:p>
          <a:p>
            <a:r>
              <a:rPr lang="en-US" sz="2400" b="1" dirty="0"/>
              <a:t>(C) I/we certify that the balance sheet, the </a:t>
            </a:r>
            <a:r>
              <a:rPr lang="en-US" sz="2400" b="1" dirty="0" smtClean="0"/>
              <a:t>profit </a:t>
            </a:r>
            <a:r>
              <a:rPr lang="en-US" sz="2400" b="1" dirty="0"/>
              <a:t>and loss/income and expenditure account and the cash flow Statement are </a:t>
            </a:r>
            <a:r>
              <a:rPr lang="en-US" sz="2400" b="1" dirty="0" smtClean="0"/>
              <a:t>in </a:t>
            </a:r>
            <a:r>
              <a:rPr lang="en-US" sz="2400" b="1" dirty="0"/>
              <a:t>agreement/not in agreement with the books of account maintained at the Principal place of business at ……………………and </a:t>
            </a:r>
            <a:r>
              <a:rPr lang="en-US" sz="2400" b="1" dirty="0" smtClean="0"/>
              <a:t>……………………</a:t>
            </a:r>
            <a:r>
              <a:rPr lang="en-US" sz="2400" b="1" dirty="0"/>
              <a:t>additional place of business within the State. </a:t>
            </a:r>
            <a:endParaRPr lang="en-US" sz="2400" b="1" dirty="0" smtClean="0"/>
          </a:p>
          <a:p>
            <a:r>
              <a:rPr lang="en-US" sz="2400" b="1" dirty="0"/>
              <a:t>4. The documents required to be furnished under section 35 (5) of the CGST Act and Reconciliation Statement required to be furnished under section 44(2) of the CGST Act is annexed herewith in Form No. GSTR-9C. </a:t>
            </a:r>
          </a:p>
          <a:p>
            <a:r>
              <a:rPr lang="en-US" sz="2400" b="1" dirty="0"/>
              <a:t>5. In </a:t>
            </a:r>
            <a:r>
              <a:rPr lang="en-US" sz="2400" b="1" dirty="0" smtClean="0"/>
              <a:t>my/our </a:t>
            </a:r>
            <a:r>
              <a:rPr lang="en-US" sz="2400" b="1" dirty="0"/>
              <a:t>opinion and to the best of </a:t>
            </a:r>
            <a:r>
              <a:rPr lang="en-US" sz="2400" b="1" dirty="0" smtClean="0"/>
              <a:t>my/our </a:t>
            </a:r>
            <a:r>
              <a:rPr lang="en-US" sz="2400" b="1" dirty="0"/>
              <a:t>information and according to explanations given to </a:t>
            </a:r>
            <a:r>
              <a:rPr lang="en-US" sz="2400" b="1" dirty="0" smtClean="0"/>
              <a:t>me/us</a:t>
            </a:r>
            <a:r>
              <a:rPr lang="en-US" sz="2400" b="1" dirty="0"/>
              <a:t>, the particulars given in the said Form No.GSTR-9C </a:t>
            </a:r>
            <a:r>
              <a:rPr lang="en-US" sz="2400" b="1" dirty="0" smtClean="0"/>
              <a:t>are</a:t>
            </a:r>
            <a:endParaRPr lang="en-US" sz="2400" b="1" dirty="0"/>
          </a:p>
        </p:txBody>
      </p:sp>
    </p:spTree>
    <p:extLst>
      <p:ext uri="{BB962C8B-B14F-4D97-AF65-F5344CB8AC3E}">
        <p14:creationId xmlns:p14="http://schemas.microsoft.com/office/powerpoint/2010/main" val="32910250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are </a:t>
            </a:r>
            <a:r>
              <a:rPr lang="en-US" sz="2400" b="1" dirty="0"/>
              <a:t>true and correct subject to following observations/qualifications, if any: </a:t>
            </a:r>
          </a:p>
          <a:p>
            <a:r>
              <a:rPr lang="en-IN" sz="2400" b="1" dirty="0"/>
              <a:t>(a) …………………………………………………………………………………… </a:t>
            </a:r>
          </a:p>
          <a:p>
            <a:r>
              <a:rPr lang="en-IN" sz="2400" b="1" dirty="0"/>
              <a:t>(b) …………………………………………………………………………………… </a:t>
            </a:r>
          </a:p>
          <a:p>
            <a:r>
              <a:rPr lang="en-IN" sz="2400" b="1" dirty="0"/>
              <a:t>(c) …………………………………………………………………………………… </a:t>
            </a:r>
          </a:p>
          <a:p>
            <a:r>
              <a:rPr lang="en-IN" sz="2400" b="1" dirty="0"/>
              <a:t>……………………………………… </a:t>
            </a:r>
            <a:endParaRPr lang="en-IN" sz="2400" b="1" dirty="0" smtClean="0"/>
          </a:p>
          <a:p>
            <a:r>
              <a:rPr lang="en-IN" sz="2400" b="1" dirty="0"/>
              <a:t>……………………………………… </a:t>
            </a:r>
          </a:p>
          <a:p>
            <a:r>
              <a:rPr lang="en-US" sz="2400" b="1" dirty="0"/>
              <a:t>**(Signature and stamp/Seal of the Auditor) </a:t>
            </a:r>
          </a:p>
          <a:p>
            <a:r>
              <a:rPr lang="en-IN" sz="2400" b="1" dirty="0"/>
              <a:t>Place: …………… </a:t>
            </a:r>
          </a:p>
          <a:p>
            <a:r>
              <a:rPr lang="en-IN" sz="2400" b="1" dirty="0"/>
              <a:t>Name of the signatory ………………… </a:t>
            </a:r>
          </a:p>
          <a:p>
            <a:r>
              <a:rPr lang="en-IN" sz="2400" b="1" dirty="0"/>
              <a:t>Membership No……………… </a:t>
            </a:r>
          </a:p>
          <a:p>
            <a:r>
              <a:rPr lang="en-IN" sz="2400" b="1" dirty="0"/>
              <a:t>Date: …………… </a:t>
            </a:r>
          </a:p>
          <a:p>
            <a:r>
              <a:rPr lang="en-IN" sz="2400" b="1" dirty="0"/>
              <a:t>Full address </a:t>
            </a:r>
            <a:r>
              <a:rPr lang="en-IN" sz="2400" b="1" dirty="0" smtClean="0"/>
              <a:t>……………………</a:t>
            </a:r>
            <a:endParaRPr lang="en-US" sz="2400" dirty="0"/>
          </a:p>
        </p:txBody>
      </p:sp>
    </p:spTree>
    <p:extLst>
      <p:ext uri="{BB962C8B-B14F-4D97-AF65-F5344CB8AC3E}">
        <p14:creationId xmlns:p14="http://schemas.microsoft.com/office/powerpoint/2010/main" val="14751275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264" y="5710"/>
            <a:ext cx="11521280" cy="6735657"/>
          </a:xfrm>
          <a:prstGeom prst="roundRect">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p>
          <a:p>
            <a:pPr algn="ctr"/>
            <a:r>
              <a:rPr lang="en-US" sz="4800" b="1" dirty="0" smtClean="0"/>
              <a:t>Form GSTR 9C</a:t>
            </a:r>
          </a:p>
          <a:p>
            <a:r>
              <a:rPr lang="en-IN" sz="3600" b="1" dirty="0"/>
              <a:t>PART – B- CERTIFICATION </a:t>
            </a:r>
            <a:endParaRPr lang="en-IN" sz="3600" dirty="0"/>
          </a:p>
          <a:p>
            <a:r>
              <a:rPr lang="en-US" sz="2800" b="1" dirty="0"/>
              <a:t>II. Certification in cases where the reconciliation statement (FORM GSTR-9C) is drawn up by a person other than the person who had conducted the audit of the accounts: </a:t>
            </a:r>
            <a:endParaRPr lang="en-US" sz="3200" dirty="0"/>
          </a:p>
          <a:p>
            <a:endParaRPr lang="en-US" sz="2400" dirty="0" smtClean="0"/>
          </a:p>
          <a:p>
            <a:r>
              <a:rPr lang="en-US" sz="2400" b="1" dirty="0" smtClean="0"/>
              <a:t>I/we </a:t>
            </a:r>
            <a:r>
              <a:rPr lang="en-US" sz="2400" b="1" dirty="0"/>
              <a:t>report that the audit of the books of accounts and the financial statements of M/s. ………...........…………………. (Name and address of the </a:t>
            </a:r>
            <a:r>
              <a:rPr lang="en-US" sz="2400" b="1" dirty="0" err="1"/>
              <a:t>assessee</a:t>
            </a:r>
            <a:r>
              <a:rPr lang="en-US" sz="2400" b="1" dirty="0"/>
              <a:t> with GSTIN) was conducted by M/s. …………………………………………..………. (full name and address of auditor along with status), bearing membership number in pursuance of the provisions of the …………………………….Act, and </a:t>
            </a:r>
            <a:r>
              <a:rPr lang="en-US" sz="2400" b="1" dirty="0" smtClean="0"/>
              <a:t>I/we </a:t>
            </a:r>
            <a:r>
              <a:rPr lang="en-US" sz="2400" b="1" dirty="0"/>
              <a:t>annex hereto a copy of their audit report dated ……………………………. along with a copy of each of :- </a:t>
            </a:r>
          </a:p>
          <a:p>
            <a:r>
              <a:rPr lang="en-US" sz="2400" b="1" dirty="0"/>
              <a:t>(a) balance sheet as on ……… </a:t>
            </a:r>
          </a:p>
          <a:p>
            <a:r>
              <a:rPr lang="en-US" sz="2400" b="1" dirty="0"/>
              <a:t>(b) the </a:t>
            </a:r>
            <a:r>
              <a:rPr lang="en-US" sz="2400" b="1" dirty="0" smtClean="0"/>
              <a:t>profit </a:t>
            </a:r>
            <a:r>
              <a:rPr lang="en-US" sz="2400" b="1" dirty="0"/>
              <a:t>and loss account/income and expenditure account for the period beginning from ………..…to ending on ……., </a:t>
            </a:r>
            <a:endParaRPr lang="en-IN" sz="2400" b="1" dirty="0"/>
          </a:p>
          <a:p>
            <a:endParaRPr lang="en-US" sz="2400" b="1" dirty="0"/>
          </a:p>
          <a:p>
            <a:pPr algn="ctr"/>
            <a:endParaRPr lang="en-US" b="1" dirty="0" smtClean="0"/>
          </a:p>
          <a:p>
            <a:pPr algn="ctr"/>
            <a:endParaRPr lang="en-US" b="1" dirty="0"/>
          </a:p>
        </p:txBody>
      </p:sp>
    </p:spTree>
    <p:extLst>
      <p:ext uri="{BB962C8B-B14F-4D97-AF65-F5344CB8AC3E}">
        <p14:creationId xmlns:p14="http://schemas.microsoft.com/office/powerpoint/2010/main" val="32997048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(c) the cash flow statement for the period beginning from ……..…to ending on ………, and </a:t>
            </a:r>
          </a:p>
          <a:p>
            <a:r>
              <a:rPr lang="en-US" sz="2400" b="1" dirty="0"/>
              <a:t>(d) documents declared by the said Act to be part of, or annexed to, the </a:t>
            </a:r>
            <a:r>
              <a:rPr lang="en-US" sz="2400" b="1" dirty="0" smtClean="0"/>
              <a:t>profit </a:t>
            </a:r>
            <a:r>
              <a:rPr lang="en-US" sz="2400" b="1" dirty="0"/>
              <a:t>and loss account/income and expenditure account and balance sheet. </a:t>
            </a:r>
          </a:p>
          <a:p>
            <a:r>
              <a:rPr lang="en-US" sz="2400" b="1" dirty="0"/>
              <a:t>2. I/we report that the said registered person— </a:t>
            </a:r>
          </a:p>
          <a:p>
            <a:r>
              <a:rPr lang="en-US" sz="2400" b="1" dirty="0" smtClean="0"/>
              <a:t>has </a:t>
            </a:r>
            <a:r>
              <a:rPr lang="en-US" sz="2400" b="1" dirty="0"/>
              <a:t>maintained the books of accounts, records and documents as required by the IGST/CGST/&lt;&lt;&gt;&gt;GST Act, 2017 and the rules/notifications made/issued thereunder </a:t>
            </a:r>
          </a:p>
          <a:p>
            <a:r>
              <a:rPr lang="en-US" sz="2400" b="1" dirty="0" smtClean="0"/>
              <a:t>has </a:t>
            </a:r>
            <a:r>
              <a:rPr lang="en-US" sz="2400" b="1" dirty="0"/>
              <a:t>not maintained the following accounts/records/documents as required by the IGST/CGST/&lt;&lt;&gt;&gt;GST Act, 2017 and the rules/notifications made/issued thereunder: </a:t>
            </a:r>
            <a:endParaRPr lang="en-US" sz="2400" b="1" dirty="0" smtClean="0"/>
          </a:p>
          <a:p>
            <a:r>
              <a:rPr lang="en-IN" sz="2400" b="1" dirty="0" smtClean="0"/>
              <a:t>1</a:t>
            </a:r>
            <a:r>
              <a:rPr lang="en-IN" sz="2400" b="1" dirty="0"/>
              <a:t>. </a:t>
            </a:r>
          </a:p>
          <a:p>
            <a:r>
              <a:rPr lang="en-IN" sz="2400" b="1" dirty="0"/>
              <a:t>2. </a:t>
            </a:r>
          </a:p>
          <a:p>
            <a:r>
              <a:rPr lang="en-IN" sz="2400" b="1" dirty="0"/>
              <a:t>3. </a:t>
            </a:r>
            <a:endParaRPr lang="en-US" sz="2400" b="1" dirty="0"/>
          </a:p>
        </p:txBody>
      </p:sp>
    </p:spTree>
    <p:extLst>
      <p:ext uri="{BB962C8B-B14F-4D97-AF65-F5344CB8AC3E}">
        <p14:creationId xmlns:p14="http://schemas.microsoft.com/office/powerpoint/2010/main" val="661659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3. The documents required to be furnished under section 35 (5) of the CGST Act and Reconciliation Statement required to be furnished under section 44(2) of the CGST Act is annexed herewith in Form No.GSTR-9C. </a:t>
            </a:r>
          </a:p>
          <a:p>
            <a:r>
              <a:rPr lang="en-US" sz="2400" b="1" dirty="0"/>
              <a:t>4. In </a:t>
            </a:r>
            <a:r>
              <a:rPr lang="en-US" sz="2400" b="1" dirty="0" smtClean="0"/>
              <a:t>my/our </a:t>
            </a:r>
            <a:r>
              <a:rPr lang="en-US" sz="2400" b="1" dirty="0"/>
              <a:t>opinion and to the best of </a:t>
            </a:r>
            <a:r>
              <a:rPr lang="en-US" sz="2400" b="1" dirty="0" smtClean="0"/>
              <a:t>my/our </a:t>
            </a:r>
            <a:r>
              <a:rPr lang="en-US" sz="2400" b="1" dirty="0"/>
              <a:t>information and according to examination of books of account including other relevant documents and explanations given to </a:t>
            </a:r>
            <a:r>
              <a:rPr lang="en-US" sz="2400" b="1" dirty="0" smtClean="0"/>
              <a:t>me/us</a:t>
            </a:r>
            <a:r>
              <a:rPr lang="en-US" sz="2400" b="1" dirty="0"/>
              <a:t>, the particulars given in the said Form No.9C are true and correct subject to the following observations/qualifications, if any </a:t>
            </a:r>
            <a:endParaRPr lang="en-US" sz="2400" b="1" dirty="0" smtClean="0"/>
          </a:p>
          <a:p>
            <a:r>
              <a:rPr lang="en-IN" sz="2400" b="1" dirty="0" smtClean="0"/>
              <a:t>(a</a:t>
            </a:r>
            <a:r>
              <a:rPr lang="en-IN" sz="2400" b="1" dirty="0"/>
              <a:t>) …………………………….…………………………….……………………… </a:t>
            </a:r>
          </a:p>
          <a:p>
            <a:r>
              <a:rPr lang="en-IN" sz="2400" b="1" dirty="0"/>
              <a:t>(b) …………………………….…………………………….……………………… </a:t>
            </a:r>
          </a:p>
          <a:p>
            <a:r>
              <a:rPr lang="en-IN" sz="2400" b="1" dirty="0"/>
              <a:t>(c) …………………………….…………………………….……………………… </a:t>
            </a:r>
            <a:endParaRPr lang="en-IN" sz="2400" b="1" dirty="0" smtClean="0"/>
          </a:p>
          <a:p>
            <a:r>
              <a:rPr lang="en-US" sz="2400" b="1" dirty="0" smtClean="0"/>
              <a:t>(Signature and stamp/Seal of the Auditor) </a:t>
            </a:r>
          </a:p>
          <a:p>
            <a:r>
              <a:rPr lang="en-IN" sz="1600" b="1" dirty="0" smtClean="0"/>
              <a:t>Place</a:t>
            </a:r>
            <a:r>
              <a:rPr lang="en-IN" sz="1600" b="1" dirty="0"/>
              <a:t>: …………… </a:t>
            </a:r>
          </a:p>
          <a:p>
            <a:r>
              <a:rPr lang="en-IN" sz="1600" b="1" dirty="0"/>
              <a:t>Name of the signatory ………………… </a:t>
            </a:r>
          </a:p>
          <a:p>
            <a:r>
              <a:rPr lang="en-IN" sz="1600" b="1" dirty="0"/>
              <a:t>Membership No……………… </a:t>
            </a:r>
          </a:p>
          <a:p>
            <a:r>
              <a:rPr lang="en-IN" sz="1600" b="1" dirty="0"/>
              <a:t>Date: …………… </a:t>
            </a:r>
          </a:p>
          <a:p>
            <a:r>
              <a:rPr lang="en-IN" sz="1600" b="1" dirty="0"/>
              <a:t>Full address </a:t>
            </a:r>
            <a:r>
              <a:rPr lang="en-IN" sz="1600" b="1" dirty="0" smtClean="0"/>
              <a:t>……………………</a:t>
            </a:r>
            <a:endParaRPr lang="en-US" sz="1600" b="1" dirty="0"/>
          </a:p>
        </p:txBody>
      </p:sp>
      <p:sp>
        <p:nvSpPr>
          <p:cNvPr id="3" name="TextBox 2"/>
          <p:cNvSpPr txBox="1"/>
          <p:nvPr/>
        </p:nvSpPr>
        <p:spPr>
          <a:xfrm>
            <a:off x="3222600" y="1916832"/>
            <a:ext cx="7200800" cy="3539430"/>
          </a:xfrm>
          <a:prstGeom prst="rect">
            <a:avLst/>
          </a:prstGeom>
          <a:solidFill>
            <a:schemeClr val="bg1"/>
          </a:solidFill>
          <a:ln w="57150">
            <a:solidFill>
              <a:srgbClr val="FF0000"/>
            </a:solidFill>
          </a:ln>
        </p:spPr>
        <p:txBody>
          <a:bodyPr wrap="square" rtlCol="0">
            <a:spAutoFit/>
          </a:bodyPr>
          <a:lstStyle/>
          <a:p>
            <a:pPr marL="457200" indent="-457200">
              <a:buFont typeface="Arial" panose="020B0604020202020204" pitchFamily="34" charset="0"/>
              <a:buChar char="•"/>
            </a:pPr>
            <a:r>
              <a:rPr lang="en-IN" sz="2800" b="1" dirty="0" smtClean="0"/>
              <a:t>True and fair view is not the objective</a:t>
            </a:r>
          </a:p>
          <a:p>
            <a:pPr marL="457200" indent="-457200">
              <a:buFont typeface="Arial" panose="020B0604020202020204" pitchFamily="34" charset="0"/>
              <a:buChar char="•"/>
            </a:pPr>
            <a:endParaRPr lang="en-IN" sz="2800" b="1" dirty="0"/>
          </a:p>
          <a:p>
            <a:pPr marL="457200" indent="-457200">
              <a:buFont typeface="Arial" panose="020B0604020202020204" pitchFamily="34" charset="0"/>
              <a:buChar char="•"/>
            </a:pPr>
            <a:r>
              <a:rPr lang="en-IN" sz="2800" b="1" dirty="0" smtClean="0"/>
              <a:t>Reconciliation is to be certified.</a:t>
            </a:r>
          </a:p>
          <a:p>
            <a:pPr marL="457200" indent="-457200">
              <a:buFont typeface="Arial" panose="020B0604020202020204" pitchFamily="34" charset="0"/>
              <a:buChar char="•"/>
            </a:pPr>
            <a:endParaRPr lang="en-IN" sz="2800" b="1" dirty="0" smtClean="0"/>
          </a:p>
          <a:p>
            <a:pPr marL="457200" indent="-457200">
              <a:buFont typeface="Arial" panose="020B0604020202020204" pitchFamily="34" charset="0"/>
              <a:buChar char="•"/>
            </a:pPr>
            <a:r>
              <a:rPr lang="en-IN" sz="2800" b="1" dirty="0" smtClean="0"/>
              <a:t>Start </a:t>
            </a:r>
            <a:r>
              <a:rPr lang="en-IN" sz="2800" b="1" dirty="0"/>
              <a:t>point and end point are not certified. </a:t>
            </a:r>
            <a:r>
              <a:rPr lang="en-IN" sz="2800" b="1" dirty="0" smtClean="0"/>
              <a:t>No </a:t>
            </a:r>
            <a:r>
              <a:rPr lang="en-IN" sz="2800" b="1" dirty="0"/>
              <a:t>determination of </a:t>
            </a:r>
            <a:r>
              <a:rPr lang="en-IN" sz="2800" b="1" dirty="0" smtClean="0"/>
              <a:t>turnover as in the case of VAT reports</a:t>
            </a:r>
            <a:endParaRPr lang="en-IN" sz="2800" b="1" dirty="0"/>
          </a:p>
          <a:p>
            <a:pPr marL="457200" indent="-457200">
              <a:buFont typeface="Arial" panose="020B0604020202020204" pitchFamily="34" charset="0"/>
              <a:buChar char="•"/>
            </a:pPr>
            <a:endParaRPr lang="en-IN" sz="2800" b="1" dirty="0"/>
          </a:p>
        </p:txBody>
      </p:sp>
    </p:spTree>
    <p:extLst>
      <p:ext uri="{BB962C8B-B14F-4D97-AF65-F5344CB8AC3E}">
        <p14:creationId xmlns:p14="http://schemas.microsoft.com/office/powerpoint/2010/main" val="41995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4708915"/>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u="sng"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(h) </a:t>
            </a:r>
            <a:r>
              <a:rPr lang="en-US" sz="2400" b="1" u="sng" dirty="0"/>
              <a:t>Role of </a:t>
            </a:r>
            <a:r>
              <a:rPr lang="en-US" sz="2400" b="1" u="sng" dirty="0" smtClean="0"/>
              <a:t>Chartered Accountant </a:t>
            </a:r>
            <a:r>
              <a:rPr lang="en-US" sz="2400" b="1" u="sng" dirty="0"/>
              <a:t>in certifying reconciliation </a:t>
            </a:r>
            <a:r>
              <a:rPr lang="en-US" sz="2400" b="1" u="sng" dirty="0" smtClean="0"/>
              <a:t>statement:</a:t>
            </a:r>
          </a:p>
          <a:p>
            <a:pPr marL="237551" indent="-237551" algn="just" fontAlgn="auto">
              <a:lnSpc>
                <a:spcPts val="4000"/>
              </a:lnSpc>
              <a:spcBef>
                <a:spcPts val="0"/>
              </a:spcBef>
              <a:spcAft>
                <a:spcPts val="0"/>
              </a:spcAft>
              <a:defRPr/>
            </a:pPr>
            <a:endParaRPr lang="en-US" sz="2400" b="1" u="sng" dirty="0"/>
          </a:p>
          <a:p>
            <a:pPr marL="237551" indent="-237551" algn="just" fontAlgn="auto">
              <a:lnSpc>
                <a:spcPts val="4000"/>
              </a:lnSpc>
              <a:spcBef>
                <a:spcPts val="0"/>
              </a:spcBef>
              <a:spcAft>
                <a:spcPts val="0"/>
              </a:spcAft>
              <a:defRPr/>
            </a:pPr>
            <a:r>
              <a:rPr lang="en-US" sz="2400" b="1" dirty="0"/>
              <a:t>   </a:t>
            </a:r>
            <a:r>
              <a:rPr lang="en-US" sz="2800" dirty="0" smtClean="0"/>
              <a:t>There </a:t>
            </a:r>
            <a:r>
              <a:rPr lang="en-US" sz="2800" dirty="0"/>
              <a:t>are apprehensions that the </a:t>
            </a:r>
            <a:r>
              <a:rPr lang="en-US" sz="2800" dirty="0" smtClean="0"/>
              <a:t>Chartered Accountant may </a:t>
            </a:r>
            <a:r>
              <a:rPr lang="en-US" sz="2800" dirty="0"/>
              <a:t>go beyond the books of account in their recommendations under FORM GSTR-9C. The GST Act is clear in this regard. </a:t>
            </a:r>
            <a:endParaRPr lang="en-US" sz="2800" dirty="0" smtClean="0"/>
          </a:p>
          <a:p>
            <a:pPr marL="237551" indent="-237551" algn="just" fontAlgn="auto">
              <a:lnSpc>
                <a:spcPts val="4000"/>
              </a:lnSpc>
              <a:spcBef>
                <a:spcPts val="0"/>
              </a:spcBef>
              <a:spcAft>
                <a:spcPts val="0"/>
              </a:spcAft>
              <a:defRPr/>
            </a:pPr>
            <a:r>
              <a:rPr lang="en-US" sz="2800" dirty="0"/>
              <a:t>	</a:t>
            </a:r>
            <a:r>
              <a:rPr lang="en-US" sz="2800" dirty="0" smtClean="0"/>
              <a:t>With </a:t>
            </a:r>
            <a:r>
              <a:rPr lang="en-US" sz="2800" dirty="0"/>
              <a:t>respect to the reconciliation statement, </a:t>
            </a:r>
            <a:r>
              <a:rPr lang="en-US" sz="2800" b="1" u="sng" dirty="0">
                <a:solidFill>
                  <a:srgbClr val="FF0000"/>
                </a:solidFill>
              </a:rPr>
              <a:t>their role is limited to reconciling the values declared in annual return (FORM GSTR-9) with the audited annual accounts of the taxpayer. </a:t>
            </a:r>
          </a:p>
          <a:p>
            <a:pPr marL="237551" indent="-237551" algn="just" fontAlgn="auto">
              <a:lnSpc>
                <a:spcPts val="4000"/>
              </a:lnSpc>
              <a:spcBef>
                <a:spcPts val="0"/>
              </a:spcBef>
              <a:spcAft>
                <a:spcPts val="0"/>
              </a:spcAft>
              <a:defRPr/>
            </a:pPr>
            <a:endParaRPr lang="en-US" sz="2400" b="1" u="sng" dirty="0">
              <a:solidFill>
                <a:srgbClr val="FF0000"/>
              </a:solidFill>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861708"/>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Clarifications regarding Annual Returns and Reconciliation Statement.</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93346" y="332656"/>
            <a:ext cx="2494150" cy="646331"/>
          </a:xfrm>
          <a:prstGeom prst="rect">
            <a:avLst/>
          </a:prstGeom>
          <a:solidFill>
            <a:srgbClr val="FFFF00"/>
          </a:solidFill>
        </p:spPr>
        <p:txBody>
          <a:bodyPr wrap="square" rtlCol="0">
            <a:spAutoFit/>
          </a:bodyPr>
          <a:lstStyle/>
          <a:p>
            <a:pPr algn="ctr"/>
            <a:r>
              <a:rPr lang="en-US" b="1" dirty="0" smtClean="0">
                <a:solidFill>
                  <a:srgbClr val="FF0000"/>
                </a:solidFill>
                <a:latin typeface="Castellar" panose="020A0402060406010301" pitchFamily="18" charset="0"/>
              </a:rPr>
              <a:t>Press Release </a:t>
            </a:r>
          </a:p>
          <a:p>
            <a:pPr algn="ctr"/>
            <a:r>
              <a:rPr lang="en-US" b="1" dirty="0" err="1" smtClean="0">
                <a:solidFill>
                  <a:srgbClr val="FF0000"/>
                </a:solidFill>
                <a:latin typeface="Castellar" panose="020A0402060406010301" pitchFamily="18" charset="0"/>
              </a:rPr>
              <a:t>dt.</a:t>
            </a:r>
            <a:r>
              <a:rPr lang="en-US" b="1" dirty="0" smtClean="0">
                <a:solidFill>
                  <a:srgbClr val="FF0000"/>
                </a:solidFill>
                <a:latin typeface="Castellar" panose="020A0402060406010301" pitchFamily="18" charset="0"/>
              </a:rPr>
              <a:t> 3</a:t>
            </a:r>
            <a:r>
              <a:rPr lang="en-US" b="1" baseline="30000" dirty="0" smtClean="0">
                <a:solidFill>
                  <a:srgbClr val="FF0000"/>
                </a:solidFill>
                <a:latin typeface="Castellar" panose="020A0402060406010301" pitchFamily="18" charset="0"/>
              </a:rPr>
              <a:t>rd</a:t>
            </a:r>
            <a:r>
              <a:rPr lang="en-US" b="1" dirty="0" smtClean="0">
                <a:solidFill>
                  <a:srgbClr val="FF0000"/>
                </a:solidFill>
                <a:latin typeface="Castellar" panose="020A0402060406010301" pitchFamily="18" charset="0"/>
              </a:rPr>
              <a:t> July, 2019</a:t>
            </a:r>
            <a:endParaRPr lang="en-US"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42597440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612"/>
            <a:ext cx="12061825" cy="678477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srcRect l="-1170" r="9237"/>
          <a:stretch/>
        </p:blipFill>
        <p:spPr>
          <a:xfrm>
            <a:off x="412325" y="508408"/>
            <a:ext cx="1740744" cy="162079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descr="Flower Image"/>
          <p:cNvPicPr>
            <a:picLocks noChangeAspect="1" noChangeArrowheads="1"/>
          </p:cNvPicPr>
          <p:nvPr/>
        </p:nvPicPr>
        <p:blipFill>
          <a:blip r:embed="rId3" cstate="print"/>
          <a:srcRect/>
          <a:stretch>
            <a:fillRect/>
          </a:stretch>
        </p:blipFill>
        <p:spPr bwMode="auto">
          <a:xfrm>
            <a:off x="9795017" y="1509894"/>
            <a:ext cx="1798280" cy="4229491"/>
          </a:xfrm>
          <a:prstGeom prst="rect">
            <a:avLst/>
          </a:prstGeom>
          <a:noFill/>
          <a:ln w="9525">
            <a:noFill/>
            <a:miter lim="800000"/>
            <a:headEnd/>
            <a:tailEnd/>
          </a:ln>
        </p:spPr>
      </p:pic>
      <p:sp>
        <p:nvSpPr>
          <p:cNvPr id="7" name="Rectangle 6"/>
          <p:cNvSpPr/>
          <p:nvPr/>
        </p:nvSpPr>
        <p:spPr>
          <a:xfrm>
            <a:off x="6414230" y="5974203"/>
            <a:ext cx="5272144" cy="517634"/>
          </a:xfrm>
          <a:prstGeom prst="rect">
            <a:avLst/>
          </a:prstGeom>
          <a:solidFill>
            <a:schemeClr val="bg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2374" b="1" dirty="0">
                <a:ln w="11430"/>
                <a:solidFill>
                  <a:srgbClr val="006600"/>
                </a:solidFill>
                <a:effectLst>
                  <a:outerShdw blurRad="50800" dist="39000" dir="5460000" algn="tl">
                    <a:srgbClr val="000000">
                      <a:alpha val="38000"/>
                    </a:srgbClr>
                  </a:outerShdw>
                </a:effectLst>
                <a:latin typeface="+mn-lt"/>
                <a:cs typeface="+mn-cs"/>
              </a:rPr>
              <a:t>CA. Soman N L,  </a:t>
            </a:r>
            <a:r>
              <a:rPr lang="en-US" sz="2275" b="1" dirty="0">
                <a:ln w="11430"/>
                <a:solidFill>
                  <a:srgbClr val="006600"/>
                </a:solidFill>
                <a:effectLst>
                  <a:outerShdw blurRad="50800" dist="39000" dir="5460000" algn="tl">
                    <a:srgbClr val="000000">
                      <a:alpha val="38000"/>
                    </a:srgbClr>
                  </a:outerShdw>
                </a:effectLst>
                <a:latin typeface="+mn-lt"/>
                <a:cs typeface="+mn-cs"/>
              </a:rPr>
              <a:t>M.Com</a:t>
            </a:r>
            <a:r>
              <a:rPr lang="en-US" sz="2374" b="1" dirty="0">
                <a:ln w="11430"/>
                <a:solidFill>
                  <a:srgbClr val="006600"/>
                </a:solidFill>
                <a:effectLst>
                  <a:outerShdw blurRad="50800" dist="39000" dir="5460000" algn="tl">
                    <a:srgbClr val="000000">
                      <a:alpha val="38000"/>
                    </a:srgbClr>
                  </a:outerShdw>
                </a:effectLst>
                <a:latin typeface="+mn-lt"/>
                <a:cs typeface="+mn-cs"/>
              </a:rPr>
              <a:t>;  FCA</a:t>
            </a:r>
            <a:r>
              <a:rPr lang="en-US" sz="2770" b="1" dirty="0">
                <a:ln w="11430"/>
                <a:solidFill>
                  <a:srgbClr val="006600"/>
                </a:solidFill>
                <a:effectLst>
                  <a:outerShdw blurRad="50800" dist="39000" dir="5460000" algn="tl">
                    <a:srgbClr val="000000">
                      <a:alpha val="38000"/>
                    </a:srgbClr>
                  </a:outerShdw>
                </a:effectLst>
                <a:latin typeface="+mn-lt"/>
                <a:cs typeface="+mn-cs"/>
              </a:rPr>
              <a:t>.</a:t>
            </a:r>
          </a:p>
        </p:txBody>
      </p:sp>
      <p:sp>
        <p:nvSpPr>
          <p:cNvPr id="9" name="Rectangle 8"/>
          <p:cNvSpPr/>
          <p:nvPr/>
        </p:nvSpPr>
        <p:spPr>
          <a:xfrm>
            <a:off x="2002949" y="2338442"/>
            <a:ext cx="6298327" cy="2162772"/>
          </a:xfrm>
          <a:prstGeom prst="rect">
            <a:avLst/>
          </a:prstGeom>
        </p:spPr>
        <p:txBody>
          <a:bodyPr wrap="none">
            <a:spAutoFit/>
          </a:bodyPr>
          <a:lstStyle/>
          <a:p>
            <a:pPr algn="ctr">
              <a:defRPr/>
            </a:pPr>
            <a:r>
              <a:rPr lang="en-US" sz="949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a:p>
            <a:pPr algn="ctr">
              <a:defRPr/>
            </a:pPr>
            <a:r>
              <a:rPr lang="en-US" sz="395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Visit: </a:t>
            </a:r>
            <a:r>
              <a:rPr lang="en-US" sz="395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4"/>
              </a:rPr>
              <a:t>www. idtc.icai</a:t>
            </a:r>
            <a:r>
              <a:rPr lang="en-US" sz="395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org</a:t>
            </a:r>
            <a:endParaRPr lang="en-IN" sz="395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TextBox 9"/>
          <p:cNvSpPr txBox="1"/>
          <p:nvPr/>
        </p:nvSpPr>
        <p:spPr>
          <a:xfrm>
            <a:off x="387702" y="4792418"/>
            <a:ext cx="5040119" cy="1754326"/>
          </a:xfrm>
          <a:prstGeom prst="rect">
            <a:avLst/>
          </a:prstGeom>
          <a:solidFill>
            <a:schemeClr val="bg1"/>
          </a:solidFill>
        </p:spPr>
        <p:txBody>
          <a:bodyPr wrap="square" rtlCol="0">
            <a:spAutoFit/>
          </a:bodyPr>
          <a:lstStyle/>
          <a:p>
            <a:pPr>
              <a:lnSpc>
                <a:spcPct val="150000"/>
              </a:lnSpc>
            </a:pPr>
            <a:r>
              <a:rPr lang="en-US" b="1" dirty="0" smtClean="0">
                <a:solidFill>
                  <a:srgbClr val="002060"/>
                </a:solidFill>
                <a:latin typeface="+mj-lt"/>
                <a:ea typeface="Arial Unicode MS" pitchFamily="34" charset="-128"/>
                <a:cs typeface="Arial Unicode MS" pitchFamily="34" charset="-128"/>
              </a:rPr>
              <a:t>For any  clarification, please contact:</a:t>
            </a:r>
          </a:p>
          <a:p>
            <a:pPr>
              <a:lnSpc>
                <a:spcPct val="150000"/>
              </a:lnSpc>
            </a:pPr>
            <a:r>
              <a:rPr lang="en-US" b="1" dirty="0" smtClean="0">
                <a:solidFill>
                  <a:srgbClr val="002060"/>
                </a:solidFill>
                <a:latin typeface="Arial Unicode MS" pitchFamily="34" charset="-128"/>
                <a:ea typeface="Arial Unicode MS" pitchFamily="34" charset="-128"/>
                <a:cs typeface="Arial Unicode MS" pitchFamily="34" charset="-128"/>
              </a:rPr>
              <a:t>The Study Group on GST – Kerala</a:t>
            </a:r>
          </a:p>
          <a:p>
            <a:pPr>
              <a:lnSpc>
                <a:spcPct val="150000"/>
              </a:lnSpc>
            </a:pPr>
            <a:r>
              <a:rPr lang="en-US" b="1" dirty="0" smtClean="0">
                <a:solidFill>
                  <a:srgbClr val="002060"/>
                </a:solidFill>
                <a:latin typeface="Arial Unicode MS" pitchFamily="34" charset="-128"/>
                <a:ea typeface="Arial Unicode MS" pitchFamily="34" charset="-128"/>
                <a:cs typeface="Arial Unicode MS" pitchFamily="34" charset="-128"/>
              </a:rPr>
              <a:t>Email : </a:t>
            </a:r>
            <a:r>
              <a:rPr lang="en-US" b="1" dirty="0" smtClean="0">
                <a:solidFill>
                  <a:srgbClr val="FF0000"/>
                </a:solidFill>
                <a:latin typeface="Arial Unicode MS" pitchFamily="34" charset="-128"/>
                <a:ea typeface="Arial Unicode MS" pitchFamily="34" charset="-128"/>
                <a:cs typeface="Arial Unicode MS" pitchFamily="34" charset="-128"/>
                <a:hlinkClick r:id="rId5"/>
              </a:rPr>
              <a:t>ca.somannl@gmail.com</a:t>
            </a:r>
            <a:endParaRPr lang="en-US" b="1" dirty="0" smtClean="0">
              <a:solidFill>
                <a:srgbClr val="FF0000"/>
              </a:solidFill>
              <a:latin typeface="Arial Unicode MS" pitchFamily="34" charset="-128"/>
              <a:ea typeface="Arial Unicode MS" pitchFamily="34" charset="-128"/>
              <a:cs typeface="Arial Unicode MS" pitchFamily="34" charset="-128"/>
            </a:endParaRPr>
          </a:p>
          <a:p>
            <a:pPr>
              <a:lnSpc>
                <a:spcPct val="150000"/>
              </a:lnSpc>
            </a:pPr>
            <a:r>
              <a:rPr lang="en-US" b="1" dirty="0" smtClean="0">
                <a:solidFill>
                  <a:srgbClr val="002060"/>
                </a:solidFill>
                <a:latin typeface="Arial Unicode MS" pitchFamily="34" charset="-128"/>
                <a:ea typeface="Arial Unicode MS" pitchFamily="34" charset="-128"/>
                <a:cs typeface="Arial Unicode MS" pitchFamily="34" charset="-128"/>
              </a:rPr>
              <a:t>Mobile : 98951 38780</a:t>
            </a:r>
            <a:endParaRPr lang="en-US" b="1" dirty="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952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182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280" y="1548153"/>
            <a:ext cx="11299585" cy="4195954"/>
          </a:xfrm>
          <a:prstGeom prst="rect">
            <a:avLst/>
          </a:prstGeom>
          <a:solidFill>
            <a:schemeClr val="bg1"/>
          </a:solid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u="sng"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(h) </a:t>
            </a:r>
            <a:r>
              <a:rPr lang="en-US" sz="2800" b="1" u="sng" dirty="0" smtClean="0"/>
              <a:t>Payments </a:t>
            </a:r>
            <a:r>
              <a:rPr lang="en-US" sz="2800" b="1" u="sng" dirty="0"/>
              <a:t>made through </a:t>
            </a:r>
            <a:r>
              <a:rPr lang="en-US" sz="2800" b="1" i="1" u="sng" dirty="0">
                <a:solidFill>
                  <a:srgbClr val="FF0000"/>
                </a:solidFill>
              </a:rPr>
              <a:t>FORM </a:t>
            </a:r>
            <a:r>
              <a:rPr lang="en-US" sz="2800" b="1" i="1" u="sng" dirty="0" smtClean="0">
                <a:solidFill>
                  <a:srgbClr val="FF0000"/>
                </a:solidFill>
              </a:rPr>
              <a:t>DRC-03:</a:t>
            </a:r>
          </a:p>
          <a:p>
            <a:pPr marL="237551" indent="-237551" algn="just" fontAlgn="auto">
              <a:lnSpc>
                <a:spcPts val="4000"/>
              </a:lnSpc>
              <a:spcBef>
                <a:spcPts val="0"/>
              </a:spcBef>
              <a:spcAft>
                <a:spcPts val="0"/>
              </a:spcAft>
              <a:defRPr/>
            </a:pPr>
            <a:endParaRPr lang="en-US" sz="2400" b="1" u="sng" dirty="0"/>
          </a:p>
          <a:p>
            <a:pPr marL="237551" indent="-237551" algn="just" fontAlgn="auto">
              <a:lnSpc>
                <a:spcPts val="4000"/>
              </a:lnSpc>
              <a:spcBef>
                <a:spcPts val="0"/>
              </a:spcBef>
              <a:spcAft>
                <a:spcPts val="0"/>
              </a:spcAft>
              <a:defRPr/>
            </a:pPr>
            <a:r>
              <a:rPr lang="en-US" sz="2400" b="1" dirty="0"/>
              <a:t>   </a:t>
            </a:r>
            <a:r>
              <a:rPr lang="en-US" sz="2800" dirty="0" smtClean="0"/>
              <a:t>Payments </a:t>
            </a:r>
            <a:r>
              <a:rPr lang="en-US" sz="2800" dirty="0"/>
              <a:t>made through </a:t>
            </a:r>
            <a:r>
              <a:rPr lang="en-US" sz="2400" i="1" u="sng" dirty="0">
                <a:solidFill>
                  <a:srgbClr val="FF0000"/>
                </a:solidFill>
              </a:rPr>
              <a:t>FORM DRC-03 </a:t>
            </a:r>
            <a:r>
              <a:rPr lang="en-US" sz="2800" dirty="0"/>
              <a:t>for any supplies relating to period between July 2017 to March 2018 will not be accounted for in </a:t>
            </a:r>
            <a:r>
              <a:rPr lang="en-US" sz="2800" i="1" u="sng" dirty="0">
                <a:solidFill>
                  <a:srgbClr val="FF0000"/>
                </a:solidFill>
              </a:rPr>
              <a:t>FORM GSTR-9 </a:t>
            </a:r>
            <a:r>
              <a:rPr lang="en-US" sz="2800" dirty="0"/>
              <a:t>but shall be reported during reconciliation in </a:t>
            </a:r>
            <a:r>
              <a:rPr lang="en-US" sz="2800" i="1" u="sng" dirty="0">
                <a:solidFill>
                  <a:srgbClr val="FF0000"/>
                </a:solidFill>
              </a:rPr>
              <a:t>FORM </a:t>
            </a:r>
            <a:r>
              <a:rPr lang="en-US" sz="2800" i="1" u="sng" dirty="0" smtClean="0">
                <a:solidFill>
                  <a:srgbClr val="FF0000"/>
                </a:solidFill>
              </a:rPr>
              <a:t>GSTR-9C.</a:t>
            </a:r>
          </a:p>
          <a:p>
            <a:pPr marL="237551" indent="-237551" algn="just" fontAlgn="auto">
              <a:lnSpc>
                <a:spcPts val="4000"/>
              </a:lnSpc>
              <a:spcBef>
                <a:spcPts val="0"/>
              </a:spcBef>
              <a:spcAft>
                <a:spcPts val="0"/>
              </a:spcAft>
              <a:defRPr/>
            </a:pPr>
            <a:endParaRPr lang="en-US" sz="2800" i="1" u="sng" dirty="0" smtClean="0">
              <a:solidFill>
                <a:srgbClr val="FF0000"/>
              </a:solidFill>
            </a:endParaRPr>
          </a:p>
          <a:p>
            <a:pPr marL="237551" indent="-237551" algn="just" fontAlgn="auto">
              <a:lnSpc>
                <a:spcPts val="4000"/>
              </a:lnSpc>
              <a:spcBef>
                <a:spcPts val="0"/>
              </a:spcBef>
              <a:spcAft>
                <a:spcPts val="0"/>
              </a:spcAft>
              <a:defRPr/>
            </a:pPr>
            <a:endParaRPr lang="en-US" sz="2800" dirty="0"/>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7732974" cy="861708"/>
          </a:xfrm>
          <a:prstGeom prst="rect">
            <a:avLst/>
          </a:prstGeom>
          <a:solidFill>
            <a:schemeClr val="bg1"/>
          </a:solidFill>
          <a:ln w="9525">
            <a:noFill/>
            <a:miter lim="800000"/>
            <a:headEnd/>
            <a:tailEnd/>
          </a:ln>
        </p:spPr>
        <p:txBody>
          <a:bodyPr wrap="square" lIns="0" tIns="45687" rIns="91365" bIns="45687">
            <a:spAutoFit/>
          </a:bodyPr>
          <a:lstStyle/>
          <a:p>
            <a:pPr algn="ctr">
              <a:lnSpc>
                <a:spcPts val="2992"/>
              </a:lnSpc>
            </a:pPr>
            <a:r>
              <a:rPr lang="en-US" sz="2800" b="1" u="sng" dirty="0" smtClean="0">
                <a:solidFill>
                  <a:srgbClr val="0000AC"/>
                </a:solidFill>
                <a:latin typeface="Arial" pitchFamily="34" charset="0"/>
                <a:cs typeface="Arial" pitchFamily="34" charset="0"/>
              </a:rPr>
              <a:t>Clarifications regarding Annual Returns and Reconciliation Statement.</a:t>
            </a:r>
            <a:endParaRPr lang="en-US" sz="28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8551192" y="116632"/>
            <a:ext cx="3096344" cy="934363"/>
          </a:xfrm>
          <a:prstGeom prst="rect">
            <a:avLst/>
          </a:prstGeom>
          <a:solidFill>
            <a:schemeClr val="accent2">
              <a:lumMod val="60000"/>
              <a:lumOff val="40000"/>
            </a:schemeClr>
          </a:solidFill>
        </p:spPr>
      </p:pic>
      <p:sp>
        <p:nvSpPr>
          <p:cNvPr id="4" name="Rectangle 3"/>
          <p:cNvSpPr/>
          <p:nvPr/>
        </p:nvSpPr>
        <p:spPr>
          <a:xfrm>
            <a:off x="8551192" y="116633"/>
            <a:ext cx="3090673" cy="1062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93346" y="332656"/>
            <a:ext cx="2494150" cy="646331"/>
          </a:xfrm>
          <a:prstGeom prst="rect">
            <a:avLst/>
          </a:prstGeom>
          <a:solidFill>
            <a:srgbClr val="FFFF00"/>
          </a:solidFill>
        </p:spPr>
        <p:txBody>
          <a:bodyPr wrap="square" rtlCol="0">
            <a:spAutoFit/>
          </a:bodyPr>
          <a:lstStyle/>
          <a:p>
            <a:pPr algn="ctr"/>
            <a:r>
              <a:rPr lang="en-US" b="1" dirty="0" smtClean="0">
                <a:solidFill>
                  <a:srgbClr val="FF0000"/>
                </a:solidFill>
                <a:latin typeface="Castellar" panose="020A0402060406010301" pitchFamily="18" charset="0"/>
              </a:rPr>
              <a:t>Press Release </a:t>
            </a:r>
          </a:p>
          <a:p>
            <a:pPr algn="ctr"/>
            <a:r>
              <a:rPr lang="en-US" b="1" dirty="0" err="1" smtClean="0">
                <a:solidFill>
                  <a:srgbClr val="FF0000"/>
                </a:solidFill>
                <a:latin typeface="Castellar" panose="020A0402060406010301" pitchFamily="18" charset="0"/>
              </a:rPr>
              <a:t>dt.</a:t>
            </a:r>
            <a:r>
              <a:rPr lang="en-US" b="1" dirty="0" smtClean="0">
                <a:solidFill>
                  <a:srgbClr val="FF0000"/>
                </a:solidFill>
                <a:latin typeface="Castellar" panose="020A0402060406010301" pitchFamily="18" charset="0"/>
              </a:rPr>
              <a:t> 4th Jun, 2019</a:t>
            </a:r>
            <a:endParaRPr lang="en-US" b="1" dirty="0">
              <a:solidFill>
                <a:srgbClr val="FF0000"/>
              </a:solidFill>
              <a:latin typeface="Castellar" panose="020A0402060406010301" pitchFamily="18" charset="0"/>
            </a:endParaRPr>
          </a:p>
        </p:txBody>
      </p:sp>
    </p:spTree>
    <p:extLst>
      <p:ext uri="{BB962C8B-B14F-4D97-AF65-F5344CB8AC3E}">
        <p14:creationId xmlns:p14="http://schemas.microsoft.com/office/powerpoint/2010/main" val="2439689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6252</TotalTime>
  <Words>5418</Words>
  <Application>Microsoft Office PowerPoint</Application>
  <PresentationFormat>Custom</PresentationFormat>
  <Paragraphs>775</Paragraphs>
  <Slides>80</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80</vt:i4>
      </vt:variant>
    </vt:vector>
  </HeadingPairs>
  <TitlesOfParts>
    <vt:vector size="93" baseType="lpstr">
      <vt:lpstr>Bahnschrift Light SemiCondensed</vt:lpstr>
      <vt:lpstr>Arial Rounded MT Bold</vt:lpstr>
      <vt:lpstr>Castellar</vt:lpstr>
      <vt:lpstr>Arial</vt:lpstr>
      <vt:lpstr>Book Antiqua</vt:lpstr>
      <vt:lpstr>Arial Black</vt:lpstr>
      <vt:lpstr>Arial Unicode MS</vt:lpstr>
      <vt:lpstr>Calibri</vt:lpstr>
      <vt:lpstr>Times New Roman Bold Italic</vt:lpstr>
      <vt:lpstr>Times New Roman</vt:lpstr>
      <vt:lpstr>Arial Narrow</vt:lpstr>
      <vt:lpstr>Algerian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GSTR 9C – RECONCILIATION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somannl</dc:creator>
  <cp:lastModifiedBy>Admin</cp:lastModifiedBy>
  <cp:revision>777</cp:revision>
  <dcterms:created xsi:type="dcterms:W3CDTF">2018-06-21T10:47:35Z</dcterms:created>
  <dcterms:modified xsi:type="dcterms:W3CDTF">2019-11-14T05:52:53Z</dcterms:modified>
</cp:coreProperties>
</file>